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1"/>
  </p:notesMasterIdLst>
  <p:sldIdLst>
    <p:sldId id="256" r:id="rId5"/>
    <p:sldId id="270" r:id="rId6"/>
    <p:sldId id="257" r:id="rId7"/>
    <p:sldId id="289" r:id="rId8"/>
    <p:sldId id="278" r:id="rId9"/>
    <p:sldId id="267" r:id="rId10"/>
    <p:sldId id="271" r:id="rId11"/>
    <p:sldId id="279" r:id="rId12"/>
    <p:sldId id="266" r:id="rId13"/>
    <p:sldId id="269" r:id="rId14"/>
    <p:sldId id="261" r:id="rId15"/>
    <p:sldId id="272" r:id="rId16"/>
    <p:sldId id="273" r:id="rId17"/>
    <p:sldId id="274" r:id="rId18"/>
    <p:sldId id="275" r:id="rId19"/>
    <p:sldId id="277" r:id="rId20"/>
    <p:sldId id="276" r:id="rId21"/>
    <p:sldId id="280" r:id="rId22"/>
    <p:sldId id="281" r:id="rId23"/>
    <p:sldId id="282" r:id="rId24"/>
    <p:sldId id="283" r:id="rId25"/>
    <p:sldId id="284" r:id="rId26"/>
    <p:sldId id="285" r:id="rId27"/>
    <p:sldId id="286" r:id="rId28"/>
    <p:sldId id="287"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598" autoAdjust="0"/>
  </p:normalViewPr>
  <p:slideViewPr>
    <p:cSldViewPr snapToGrid="0" showGuides="1">
      <p:cViewPr varScale="1">
        <p:scale>
          <a:sx n="95" d="100"/>
          <a:sy n="95" d="100"/>
        </p:scale>
        <p:origin x="283"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9FAC1-0F73-4EB4-910B-0D8C8E5B212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7CCE2767-7DFB-46F3-BDAB-FB9D7BCD1EAF}">
      <dgm:prSet phldrT="[Text]" phldr="0" custT="1"/>
      <dgm:spPr/>
      <dgm:t>
        <a:bodyPr/>
        <a:lstStyle/>
        <a:p>
          <a:pPr>
            <a:buNone/>
          </a:pPr>
          <a:r>
            <a:rPr lang="en-US" sz="1800" dirty="0"/>
            <a:t> </a:t>
          </a:r>
          <a:r>
            <a:rPr lang="en-US" sz="1800" b="1" dirty="0"/>
            <a:t>Vijay </a:t>
          </a:r>
          <a:r>
            <a:rPr lang="en-US" sz="1800" b="1" dirty="0" err="1"/>
            <a:t>Lathwal</a:t>
          </a:r>
          <a:r>
            <a:rPr lang="en-US" sz="1800" b="1" dirty="0"/>
            <a:t> </a:t>
          </a:r>
        </a:p>
        <a:p>
          <a:pPr>
            <a:buNone/>
          </a:pPr>
          <a:r>
            <a:rPr lang="en-US" sz="1800" b="1" dirty="0"/>
            <a:t>(0822116)</a:t>
          </a:r>
        </a:p>
      </dgm:t>
    </dgm:pt>
    <dgm:pt modelId="{5294CFE8-EF27-4616-A80D-A3F1503BD2CB}" type="parTrans" cxnId="{64E91B4D-44D7-4734-B674-F5737199F55D}">
      <dgm:prSet/>
      <dgm:spPr/>
      <dgm:t>
        <a:bodyPr/>
        <a:lstStyle/>
        <a:p>
          <a:endParaRPr lang="en-US"/>
        </a:p>
      </dgm:t>
    </dgm:pt>
    <dgm:pt modelId="{D9162ADA-8FE8-4EBD-BFAE-B26CF9F24DB9}" type="sibTrans" cxnId="{64E91B4D-44D7-4734-B674-F5737199F55D}">
      <dgm:prSet/>
      <dgm:spPr/>
      <dgm:t>
        <a:bodyPr/>
        <a:lstStyle/>
        <a:p>
          <a:endParaRPr lang="en-US"/>
        </a:p>
      </dgm:t>
    </dgm:pt>
    <dgm:pt modelId="{447F7510-0C07-4E69-8782-D26C0FCE58E2}">
      <dgm:prSet phldrT="[Text]" phldr="0" custT="1"/>
      <dgm:spPr/>
      <dgm:t>
        <a:bodyPr/>
        <a:lstStyle/>
        <a:p>
          <a:pPr>
            <a:buNone/>
          </a:pPr>
          <a:r>
            <a:rPr lang="en-US" sz="1800" b="1" dirty="0"/>
            <a:t>Amrit Saini </a:t>
          </a:r>
        </a:p>
        <a:p>
          <a:pPr>
            <a:buNone/>
          </a:pPr>
          <a:r>
            <a:rPr lang="en-US" sz="1800" b="1" dirty="0"/>
            <a:t>(0811653)</a:t>
          </a:r>
        </a:p>
      </dgm:t>
    </dgm:pt>
    <dgm:pt modelId="{B3B19786-285F-4AA8-AF17-089EBDCFD98C}" type="parTrans" cxnId="{F2DB0289-DF4E-4918-8714-E6583563E90D}">
      <dgm:prSet/>
      <dgm:spPr/>
      <dgm:t>
        <a:bodyPr/>
        <a:lstStyle/>
        <a:p>
          <a:endParaRPr lang="en-US"/>
        </a:p>
      </dgm:t>
    </dgm:pt>
    <dgm:pt modelId="{ABD82E31-9E66-4796-A3A9-A1C7B4CC5E9B}" type="sibTrans" cxnId="{F2DB0289-DF4E-4918-8714-E6583563E90D}">
      <dgm:prSet/>
      <dgm:spPr/>
      <dgm:t>
        <a:bodyPr/>
        <a:lstStyle/>
        <a:p>
          <a:endParaRPr lang="en-US"/>
        </a:p>
      </dgm:t>
    </dgm:pt>
    <dgm:pt modelId="{4F894C99-4792-4C7F-A316-39D171A037DE}">
      <dgm:prSet phldrT="[Text]" phldr="0" custT="1"/>
      <dgm:spPr/>
      <dgm:t>
        <a:bodyPr/>
        <a:lstStyle/>
        <a:p>
          <a:pPr algn="ctr">
            <a:buNone/>
          </a:pPr>
          <a:r>
            <a:rPr lang="en-US" sz="1800" b="1" dirty="0"/>
            <a:t>Krishma </a:t>
          </a:r>
          <a:r>
            <a:rPr lang="en-US" sz="1800" b="1" dirty="0" err="1"/>
            <a:t>Kundal</a:t>
          </a:r>
          <a:endParaRPr lang="en-US" sz="1800" b="1" dirty="0"/>
        </a:p>
        <a:p>
          <a:pPr algn="ctr">
            <a:buNone/>
          </a:pPr>
          <a:r>
            <a:rPr lang="en-US" sz="1800" b="1" dirty="0"/>
            <a:t> (0825513)</a:t>
          </a:r>
        </a:p>
      </dgm:t>
    </dgm:pt>
    <dgm:pt modelId="{F740BC1D-F644-4DB1-8058-08814BA374DB}" type="parTrans" cxnId="{B01E5BCB-D5FA-468B-9179-593724FB5648}">
      <dgm:prSet/>
      <dgm:spPr/>
      <dgm:t>
        <a:bodyPr/>
        <a:lstStyle/>
        <a:p>
          <a:endParaRPr lang="en-US"/>
        </a:p>
      </dgm:t>
    </dgm:pt>
    <dgm:pt modelId="{9D42B390-E84B-4E50-8B8F-4FA99F14DB97}" type="sibTrans" cxnId="{B01E5BCB-D5FA-468B-9179-593724FB5648}">
      <dgm:prSet/>
      <dgm:spPr/>
      <dgm:t>
        <a:bodyPr/>
        <a:lstStyle/>
        <a:p>
          <a:endParaRPr lang="en-US"/>
        </a:p>
      </dgm:t>
    </dgm:pt>
    <dgm:pt modelId="{F628E85A-B453-4080-850F-84C742EA65EB}">
      <dgm:prSet phldrT="[Text]" phldr="0" custT="1"/>
      <dgm:spPr/>
      <dgm:t>
        <a:bodyPr/>
        <a:lstStyle/>
        <a:p>
          <a:pPr algn="l">
            <a:buNone/>
          </a:pPr>
          <a:endParaRPr lang="en-US" sz="1600" dirty="0"/>
        </a:p>
      </dgm:t>
    </dgm:pt>
    <dgm:pt modelId="{10C52D0D-B063-405B-BD39-EF3A8E7D4F63}" type="parTrans" cxnId="{0E480729-5D7A-4892-8678-E573A27CCF09}">
      <dgm:prSet/>
      <dgm:spPr/>
      <dgm:t>
        <a:bodyPr/>
        <a:lstStyle/>
        <a:p>
          <a:endParaRPr lang="en-US"/>
        </a:p>
      </dgm:t>
    </dgm:pt>
    <dgm:pt modelId="{8C97810D-87D7-4BA8-8711-1DBC2CB3D174}" type="sibTrans" cxnId="{0E480729-5D7A-4892-8678-E573A27CCF09}">
      <dgm:prSet/>
      <dgm:spPr/>
      <dgm:t>
        <a:bodyPr/>
        <a:lstStyle/>
        <a:p>
          <a:endParaRPr lang="en-US"/>
        </a:p>
      </dgm:t>
    </dgm:pt>
    <dgm:pt modelId="{9203012E-9005-4B29-B97B-66867102E43B}" type="pres">
      <dgm:prSet presAssocID="{7029FAC1-0F73-4EB4-910B-0D8C8E5B2127}" presName="Name0" presStyleCnt="0">
        <dgm:presLayoutVars>
          <dgm:dir/>
          <dgm:resizeHandles val="exact"/>
        </dgm:presLayoutVars>
      </dgm:prSet>
      <dgm:spPr/>
    </dgm:pt>
    <dgm:pt modelId="{F5BA8362-1416-4CD1-85F0-575932A12C12}" type="pres">
      <dgm:prSet presAssocID="{7CCE2767-7DFB-46F3-BDAB-FB9D7BCD1EAF}" presName="compNode" presStyleCnt="0"/>
      <dgm:spPr/>
    </dgm:pt>
    <dgm:pt modelId="{1040C04C-266A-4BA6-AC80-0FD4DCD21C67}" type="pres">
      <dgm:prSet presAssocID="{7CCE2767-7DFB-46F3-BDAB-FB9D7BCD1EAF}" presName="pictRect" presStyleLbl="node1" presStyleIdx="0" presStyleCnt="3"/>
      <dgm:spPr>
        <a:prstGeom prst="rect">
          <a:avLst/>
        </a:prstGeom>
        <a:blipFill>
          <a:blip xmlns:r="http://schemas.openxmlformats.org/officeDocument/2006/relationships" r:embed="rId1"/>
          <a:srcRect/>
          <a:stretch>
            <a:fillRect l="-2000" r="-2000"/>
          </a:stretch>
        </a:blipFill>
      </dgm:spPr>
      <dgm:extLst>
        <a:ext uri="{E40237B7-FDA0-4F09-8148-C483321AD2D9}">
          <dgm14:cNvPr xmlns:dgm14="http://schemas.microsoft.com/office/drawing/2010/diagram" id="0" name="" descr="Headshot"/>
        </a:ext>
      </dgm:extLst>
    </dgm:pt>
    <dgm:pt modelId="{D3FDBB08-A758-4DF3-8739-D97BA7655C7B}" type="pres">
      <dgm:prSet presAssocID="{7CCE2767-7DFB-46F3-BDAB-FB9D7BCD1EAF}" presName="textRect" presStyleLbl="revTx" presStyleIdx="0" presStyleCnt="3">
        <dgm:presLayoutVars>
          <dgm:bulletEnabled val="1"/>
        </dgm:presLayoutVars>
      </dgm:prSet>
      <dgm:spPr/>
    </dgm:pt>
    <dgm:pt modelId="{CE308088-8928-4A7D-B680-1E37D506B5A5}" type="pres">
      <dgm:prSet presAssocID="{D9162ADA-8FE8-4EBD-BFAE-B26CF9F24DB9}" presName="sibTrans" presStyleLbl="sibTrans2D1" presStyleIdx="0" presStyleCnt="0"/>
      <dgm:spPr/>
    </dgm:pt>
    <dgm:pt modelId="{7C90B5AD-951C-4C90-8A21-50C7439251A0}" type="pres">
      <dgm:prSet presAssocID="{447F7510-0C07-4E69-8782-D26C0FCE58E2}" presName="compNode" presStyleCnt="0"/>
      <dgm:spPr/>
    </dgm:pt>
    <dgm:pt modelId="{3BED2DBE-27FD-49CD-927D-C26FD0B5841A}" type="pres">
      <dgm:prSet presAssocID="{447F7510-0C07-4E69-8782-D26C0FCE58E2}" presName="pictRect" presStyleLbl="node1" presStyleIdx="1" presStyleCnt="3"/>
      <dgm:spPr>
        <a:prstGeom prst="rect">
          <a:avLst/>
        </a:prstGeom>
        <a:blipFill>
          <a:blip xmlns:r="http://schemas.openxmlformats.org/officeDocument/2006/relationships" r:embed="rId2"/>
          <a:srcRect/>
          <a:stretch>
            <a:fillRect l="-2000" r="-2000"/>
          </a:stretch>
        </a:blipFill>
      </dgm:spPr>
      <dgm:extLst>
        <a:ext uri="{E40237B7-FDA0-4F09-8148-C483321AD2D9}">
          <dgm14:cNvPr xmlns:dgm14="http://schemas.microsoft.com/office/drawing/2010/diagram" id="0" name="" descr="Headshot"/>
        </a:ext>
      </dgm:extLst>
    </dgm:pt>
    <dgm:pt modelId="{DAF657F3-DFA5-4888-AFA2-D3282F4294DB}" type="pres">
      <dgm:prSet presAssocID="{447F7510-0C07-4E69-8782-D26C0FCE58E2}" presName="textRect" presStyleLbl="revTx" presStyleIdx="1" presStyleCnt="3">
        <dgm:presLayoutVars>
          <dgm:bulletEnabled val="1"/>
        </dgm:presLayoutVars>
      </dgm:prSet>
      <dgm:spPr/>
    </dgm:pt>
    <dgm:pt modelId="{65D8FC48-9321-42A8-A2F0-71AADCC1789D}" type="pres">
      <dgm:prSet presAssocID="{ABD82E31-9E66-4796-A3A9-A1C7B4CC5E9B}" presName="sibTrans" presStyleLbl="sibTrans2D1" presStyleIdx="0" presStyleCnt="0"/>
      <dgm:spPr/>
    </dgm:pt>
    <dgm:pt modelId="{93B0A170-454E-4BC6-826A-67485AEA09C8}" type="pres">
      <dgm:prSet presAssocID="{4F894C99-4792-4C7F-A316-39D171A037DE}" presName="compNode" presStyleCnt="0"/>
      <dgm:spPr/>
    </dgm:pt>
    <dgm:pt modelId="{E1575231-763B-4C04-A18A-5AEDD74A8711}" type="pres">
      <dgm:prSet presAssocID="{4F894C99-4792-4C7F-A316-39D171A037DE}" presName="pictRect" presStyleLbl="node1" presStyleIdx="2" presStyleCnt="3" custLinFactNeighborX="-275"/>
      <dgm:spPr>
        <a:prstGeom prst="rect">
          <a:avLst/>
        </a:prstGeom>
        <a:blipFill>
          <a:blip xmlns:r="http://schemas.openxmlformats.org/officeDocument/2006/relationships" r:embed="rId3"/>
          <a:srcRect/>
          <a:stretch>
            <a:fillRect l="-2000" r="-2000"/>
          </a:stretch>
        </a:blipFill>
      </dgm:spPr>
      <dgm:extLst>
        <a:ext uri="{E40237B7-FDA0-4F09-8148-C483321AD2D9}">
          <dgm14:cNvPr xmlns:dgm14="http://schemas.microsoft.com/office/drawing/2010/diagram" id="0" name="" descr="Headshot"/>
        </a:ext>
      </dgm:extLst>
    </dgm:pt>
    <dgm:pt modelId="{F06C5809-9330-4959-A4AC-CABBA853D005}" type="pres">
      <dgm:prSet presAssocID="{4F894C99-4792-4C7F-A316-39D171A037DE}" presName="textRect" presStyleLbl="revTx" presStyleIdx="2" presStyleCnt="3">
        <dgm:presLayoutVars>
          <dgm:bulletEnabled val="1"/>
        </dgm:presLayoutVars>
      </dgm:prSet>
      <dgm:spPr/>
    </dgm:pt>
  </dgm:ptLst>
  <dgm:cxnLst>
    <dgm:cxn modelId="{0E480729-5D7A-4892-8678-E573A27CCF09}" srcId="{4F894C99-4792-4C7F-A316-39D171A037DE}" destId="{F628E85A-B453-4080-850F-84C742EA65EB}" srcOrd="0" destOrd="0" parTransId="{10C52D0D-B063-405B-BD39-EF3A8E7D4F63}" sibTransId="{8C97810D-87D7-4BA8-8711-1DBC2CB3D174}"/>
    <dgm:cxn modelId="{A550AD5E-5757-48AE-BF77-AE4B871885A0}" type="presOf" srcId="{7CCE2767-7DFB-46F3-BDAB-FB9D7BCD1EAF}" destId="{D3FDBB08-A758-4DF3-8739-D97BA7655C7B}" srcOrd="0" destOrd="0" presId="urn:microsoft.com/office/officeart/2005/8/layout/pList1"/>
    <dgm:cxn modelId="{49FF3042-9A75-4C5D-BE49-464009725F15}" type="presOf" srcId="{447F7510-0C07-4E69-8782-D26C0FCE58E2}" destId="{DAF657F3-DFA5-4888-AFA2-D3282F4294DB}" srcOrd="0" destOrd="0" presId="urn:microsoft.com/office/officeart/2005/8/layout/pList1"/>
    <dgm:cxn modelId="{64E91B4D-44D7-4734-B674-F5737199F55D}" srcId="{7029FAC1-0F73-4EB4-910B-0D8C8E5B2127}" destId="{7CCE2767-7DFB-46F3-BDAB-FB9D7BCD1EAF}" srcOrd="0" destOrd="0" parTransId="{5294CFE8-EF27-4616-A80D-A3F1503BD2CB}" sibTransId="{D9162ADA-8FE8-4EBD-BFAE-B26CF9F24DB9}"/>
    <dgm:cxn modelId="{CFC27651-0C91-4CB5-B46C-108B78C2E651}" type="presOf" srcId="{F628E85A-B453-4080-850F-84C742EA65EB}" destId="{F06C5809-9330-4959-A4AC-CABBA853D005}" srcOrd="0" destOrd="1" presId="urn:microsoft.com/office/officeart/2005/8/layout/pList1"/>
    <dgm:cxn modelId="{F2DB0289-DF4E-4918-8714-E6583563E90D}" srcId="{7029FAC1-0F73-4EB4-910B-0D8C8E5B2127}" destId="{447F7510-0C07-4E69-8782-D26C0FCE58E2}" srcOrd="1" destOrd="0" parTransId="{B3B19786-285F-4AA8-AF17-089EBDCFD98C}" sibTransId="{ABD82E31-9E66-4796-A3A9-A1C7B4CC5E9B}"/>
    <dgm:cxn modelId="{776C2BA9-294B-4C70-A000-16096F8AE060}" type="presOf" srcId="{D9162ADA-8FE8-4EBD-BFAE-B26CF9F24DB9}" destId="{CE308088-8928-4A7D-B680-1E37D506B5A5}" srcOrd="0" destOrd="0" presId="urn:microsoft.com/office/officeart/2005/8/layout/pList1"/>
    <dgm:cxn modelId="{75A220B6-4110-4955-9921-2490DE352B9F}" type="presOf" srcId="{4F894C99-4792-4C7F-A316-39D171A037DE}" destId="{F06C5809-9330-4959-A4AC-CABBA853D005}" srcOrd="0" destOrd="0" presId="urn:microsoft.com/office/officeart/2005/8/layout/pList1"/>
    <dgm:cxn modelId="{B01E5BCB-D5FA-468B-9179-593724FB5648}" srcId="{7029FAC1-0F73-4EB4-910B-0D8C8E5B2127}" destId="{4F894C99-4792-4C7F-A316-39D171A037DE}" srcOrd="2" destOrd="0" parTransId="{F740BC1D-F644-4DB1-8058-08814BA374DB}" sibTransId="{9D42B390-E84B-4E50-8B8F-4FA99F14DB97}"/>
    <dgm:cxn modelId="{F84124CE-8EE7-4C9F-BB76-D264A2126769}" type="presOf" srcId="{ABD82E31-9E66-4796-A3A9-A1C7B4CC5E9B}" destId="{65D8FC48-9321-42A8-A2F0-71AADCC1789D}" srcOrd="0" destOrd="0" presId="urn:microsoft.com/office/officeart/2005/8/layout/pList1"/>
    <dgm:cxn modelId="{C237CCF8-2B1A-4918-8756-D38B768E4514}" type="presOf" srcId="{7029FAC1-0F73-4EB4-910B-0D8C8E5B2127}" destId="{9203012E-9005-4B29-B97B-66867102E43B}" srcOrd="0" destOrd="0" presId="urn:microsoft.com/office/officeart/2005/8/layout/pList1"/>
    <dgm:cxn modelId="{6EFA7B8A-98EB-4D2A-BC13-2798E483DADB}" type="presParOf" srcId="{9203012E-9005-4B29-B97B-66867102E43B}" destId="{F5BA8362-1416-4CD1-85F0-575932A12C12}" srcOrd="0" destOrd="0" presId="urn:microsoft.com/office/officeart/2005/8/layout/pList1"/>
    <dgm:cxn modelId="{415811E2-F92D-4EEB-B706-A68EB0F0CBF1}" type="presParOf" srcId="{F5BA8362-1416-4CD1-85F0-575932A12C12}" destId="{1040C04C-266A-4BA6-AC80-0FD4DCD21C67}" srcOrd="0" destOrd="0" presId="urn:microsoft.com/office/officeart/2005/8/layout/pList1"/>
    <dgm:cxn modelId="{C5A4E3DC-B1C1-44A0-85E2-CC4D80B7C470}" type="presParOf" srcId="{F5BA8362-1416-4CD1-85F0-575932A12C12}" destId="{D3FDBB08-A758-4DF3-8739-D97BA7655C7B}" srcOrd="1" destOrd="0" presId="urn:microsoft.com/office/officeart/2005/8/layout/pList1"/>
    <dgm:cxn modelId="{D556126D-7172-4E31-8B0A-9DCCFB130449}" type="presParOf" srcId="{9203012E-9005-4B29-B97B-66867102E43B}" destId="{CE308088-8928-4A7D-B680-1E37D506B5A5}" srcOrd="1" destOrd="0" presId="urn:microsoft.com/office/officeart/2005/8/layout/pList1"/>
    <dgm:cxn modelId="{C1E869AE-2114-4695-A478-05B8B31CF7CE}" type="presParOf" srcId="{9203012E-9005-4B29-B97B-66867102E43B}" destId="{7C90B5AD-951C-4C90-8A21-50C7439251A0}" srcOrd="2" destOrd="0" presId="urn:microsoft.com/office/officeart/2005/8/layout/pList1"/>
    <dgm:cxn modelId="{BA3A3F84-D678-49E4-8F62-E455E52FE3AD}" type="presParOf" srcId="{7C90B5AD-951C-4C90-8A21-50C7439251A0}" destId="{3BED2DBE-27FD-49CD-927D-C26FD0B5841A}" srcOrd="0" destOrd="0" presId="urn:microsoft.com/office/officeart/2005/8/layout/pList1"/>
    <dgm:cxn modelId="{3D8E37EA-DAF8-4D22-B1A3-28C28D4F7835}" type="presParOf" srcId="{7C90B5AD-951C-4C90-8A21-50C7439251A0}" destId="{DAF657F3-DFA5-4888-AFA2-D3282F4294DB}" srcOrd="1" destOrd="0" presId="urn:microsoft.com/office/officeart/2005/8/layout/pList1"/>
    <dgm:cxn modelId="{ED8272FC-7906-444D-8276-19A36B9BAAB3}" type="presParOf" srcId="{9203012E-9005-4B29-B97B-66867102E43B}" destId="{65D8FC48-9321-42A8-A2F0-71AADCC1789D}" srcOrd="3" destOrd="0" presId="urn:microsoft.com/office/officeart/2005/8/layout/pList1"/>
    <dgm:cxn modelId="{A55C0A69-9782-4EA2-A8E7-A79AE2744BBE}" type="presParOf" srcId="{9203012E-9005-4B29-B97B-66867102E43B}" destId="{93B0A170-454E-4BC6-826A-67485AEA09C8}" srcOrd="4" destOrd="0" presId="urn:microsoft.com/office/officeart/2005/8/layout/pList1"/>
    <dgm:cxn modelId="{B82BF976-DE78-453C-A04D-84AE655FC3C2}" type="presParOf" srcId="{93B0A170-454E-4BC6-826A-67485AEA09C8}" destId="{E1575231-763B-4C04-A18A-5AEDD74A8711}" srcOrd="0" destOrd="0" presId="urn:microsoft.com/office/officeart/2005/8/layout/pList1"/>
    <dgm:cxn modelId="{BEF2458B-B0B8-45B1-A1F1-D7BE0D2B8F9A}" type="presParOf" srcId="{93B0A170-454E-4BC6-826A-67485AEA09C8}" destId="{F06C5809-9330-4959-A4AC-CABBA853D00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dirty="0">
              <a:solidFill>
                <a:schemeClr val="tx1"/>
              </a:solidFill>
            </a:rPr>
            <a:t>Week 1- 3</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800" b="0" i="0" dirty="0">
              <a:latin typeface="Calibri" panose="020F0502020204030204" pitchFamily="34" charset="0"/>
              <a:ea typeface="Calibri" panose="020F0502020204030204" pitchFamily="34" charset="0"/>
              <a:cs typeface="Calibri" panose="020F0502020204030204" pitchFamily="34" charset="0"/>
            </a:rPr>
            <a:t>Proposed a logical and detailed formulation of a  problem that solves a specific need</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b="1" dirty="0">
              <a:solidFill>
                <a:schemeClr val="tx1"/>
              </a:solidFill>
            </a:rPr>
            <a:t>Week 5 - 6</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Did basic machine learning such as data reading in python, data cleaning, five summary statistics.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b="1" dirty="0">
              <a:solidFill>
                <a:schemeClr val="tx1"/>
              </a:solidFill>
            </a:rPr>
            <a:t>Week 7</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Mid term week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dgm:spPr/>
      <dgm:t>
        <a:bodyPr/>
        <a:lstStyle/>
        <a:p>
          <a:r>
            <a:rPr lang="en-US" b="1" dirty="0">
              <a:solidFill>
                <a:schemeClr val="tx1"/>
              </a:solidFill>
            </a:rPr>
            <a:t>Week 7 - 8</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Did visualization on tableau</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185715AF-C7AC-49BC-808F-832AF009BC16}">
      <dgm:prSet phldrT="[Text]"/>
      <dgm:spPr/>
      <dgm:t>
        <a:bodyPr/>
        <a:lstStyle/>
        <a:p>
          <a:r>
            <a:rPr lang="en-US" b="0" dirty="0">
              <a:latin typeface="Calibri" panose="020F0502020204030204" pitchFamily="34" charset="0"/>
              <a:ea typeface="Calibri" panose="020F0502020204030204" pitchFamily="34" charset="0"/>
              <a:cs typeface="Calibri" panose="020F0502020204030204" pitchFamily="34" charset="0"/>
            </a:rPr>
            <a:t>Develop and Assess the performance of predictive model  for heart disease diagnosis. </a:t>
          </a:r>
        </a:p>
      </dgm:t>
    </dgm:pt>
    <dgm:pt modelId="{9E11DB47-DD4B-437F-B986-74C561DC4972}" type="parTrans" cxnId="{0F607307-CADE-4580-ACA9-6C59B0A40BF6}">
      <dgm:prSet/>
      <dgm:spPr/>
      <dgm:t>
        <a:bodyPr/>
        <a:lstStyle/>
        <a:p>
          <a:endParaRPr lang="en-US"/>
        </a:p>
      </dgm:t>
    </dgm:pt>
    <dgm:pt modelId="{929CFB55-1C99-4F60-AA4A-3F3C0CC2D9C5}" type="sibTrans" cxnId="{0F607307-CADE-4580-ACA9-6C59B0A40BF6}">
      <dgm:prSet/>
      <dgm:spPr/>
      <dgm:t>
        <a:bodyPr/>
        <a:lstStyle/>
        <a:p>
          <a:endParaRPr lang="en-US"/>
        </a:p>
      </dgm:t>
    </dgm:pt>
    <dgm:pt modelId="{23A33862-4085-4A09-A14A-75AEDD37E72B}">
      <dgm:prSet phldrT="[Text]"/>
      <dgm:spPr/>
      <dgm:t>
        <a:bodyPr/>
        <a:lstStyle/>
        <a:p>
          <a:r>
            <a:rPr lang="en-US" b="1" dirty="0">
              <a:solidFill>
                <a:schemeClr val="tx1"/>
              </a:solidFill>
            </a:rPr>
            <a:t>Week 9 - 11</a:t>
          </a:r>
        </a:p>
      </dgm:t>
    </dgm:pt>
    <dgm:pt modelId="{2DC7D52A-6B36-4926-8DB7-F6C46779CA12}" type="sibTrans" cxnId="{A6BD7522-AA01-4096-98F0-44139441042F}">
      <dgm:prSet/>
      <dgm:spPr/>
      <dgm:t>
        <a:bodyPr/>
        <a:lstStyle/>
        <a:p>
          <a:endParaRPr lang="en-US"/>
        </a:p>
      </dgm:t>
    </dgm:pt>
    <dgm:pt modelId="{A87FE2E2-B4D6-47F3-83D4-856209CC555E}" type="parTrans" cxnId="{A6BD7522-AA01-4096-98F0-44139441042F}">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dirty="0">
              <a:solidFill>
                <a:schemeClr val="tx1"/>
              </a:solidFill>
            </a:rPr>
            <a:t> Week 12</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800" b="0" dirty="0">
              <a:latin typeface="Calibri" panose="020F0502020204030204" pitchFamily="34" charset="0"/>
              <a:ea typeface="Calibri" panose="020F0502020204030204" pitchFamily="34" charset="0"/>
              <a:cs typeface="Calibri" panose="020F0502020204030204" pitchFamily="34" charset="0"/>
            </a:rPr>
            <a:t>Provide insights of our outcome.</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b="1" dirty="0">
              <a:solidFill>
                <a:schemeClr val="tx1"/>
              </a:solidFill>
            </a:rPr>
            <a:t>Week 13 </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Prepare and deliver an interim report that summarizes all work done to date</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b="1" dirty="0">
              <a:solidFill>
                <a:schemeClr val="tx1"/>
              </a:solidFill>
            </a:rPr>
            <a:t>Week 14 </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Prepare and deliver an interim presentation that summarizes all work done to date</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dgm:spPr/>
      <dgm:t>
        <a:bodyPr/>
        <a:lstStyle/>
        <a:p>
          <a:r>
            <a:rPr lang="en-US" b="1" dirty="0">
              <a:solidFill>
                <a:schemeClr val="tx1"/>
              </a:solidFill>
            </a:rPr>
            <a:t>Week 15</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Final Exam week</a:t>
          </a:r>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custLinFactNeighborX="-2511" custLinFactNeighborY="148">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custLinFactNeighborX="-4427" custLinFactNeighborY="-2786">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4">
        <dgm:presLayoutVars>
          <dgm:chMax val="0"/>
          <dgm:chPref val="0"/>
        </dgm:presLayoutVars>
      </dgm:prSet>
      <dgm:spPr/>
    </dgm:pt>
    <dgm:pt modelId="{5D9FBDA1-4EAF-45D2-8A53-0ECF44915275}" type="pres">
      <dgm:prSet presAssocID="{74045C00-D6AB-40F4-A0EC-3849807FC88D}" presName="parTx" presStyleLbl="alignNode1" presStyleIdx="3" presStyleCnt="4" custLinFactNeighborX="-9196" custLinFactNeighborY="-2786">
        <dgm:presLayoutVars>
          <dgm:chMax val="0"/>
          <dgm:chPref val="0"/>
          <dgm:bulletEnabled val="1"/>
        </dgm:presLayoutVars>
      </dgm:prSet>
      <dgm:spPr/>
    </dgm:pt>
    <dgm:pt modelId="{7B79155E-B59E-4D4A-9B12-9D9165E4D8AF}" type="pres">
      <dgm:prSet presAssocID="{74045C00-D6AB-40F4-A0EC-3849807FC88D}" presName="desTx" presStyleLbl="revTx" presStyleIdx="3" presStyleCnt="4">
        <dgm:presLayoutVars>
          <dgm:chMax val="0"/>
          <dgm:chPref val="0"/>
          <dgm:bulletEnabled val="1"/>
        </dgm:presLayoutVars>
      </dgm:prSet>
      <dgm:spPr/>
    </dgm:pt>
    <dgm:pt modelId="{FE9DA7EE-69E5-41CB-9123-4C970163C09B}" type="pres">
      <dgm:prSet presAssocID="{74045C00-D6AB-40F4-A0EC-3849807FC88D}"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0C04C-266A-4BA6-AC80-0FD4DCD21C67}">
      <dsp:nvSpPr>
        <dsp:cNvPr id="0" name=""/>
        <dsp:cNvSpPr/>
      </dsp:nvSpPr>
      <dsp:spPr>
        <a:xfrm>
          <a:off x="36626" y="2238"/>
          <a:ext cx="3423877" cy="2359051"/>
        </a:xfrm>
        <a:prstGeom prst="rect">
          <a:avLst/>
        </a:prstGeom>
        <a:blipFill>
          <a:blip xmlns:r="http://schemas.openxmlformats.org/officeDocument/2006/relationships" r:embed="rId1"/>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DBB08-A758-4DF3-8739-D97BA7655C7B}">
      <dsp:nvSpPr>
        <dsp:cNvPr id="0" name=""/>
        <dsp:cNvSpPr/>
      </dsp:nvSpPr>
      <dsp:spPr>
        <a:xfrm>
          <a:off x="36626" y="2361290"/>
          <a:ext cx="3423877" cy="127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dirty="0"/>
            <a:t> </a:t>
          </a:r>
          <a:r>
            <a:rPr lang="en-US" sz="1800" b="1" kern="1200" dirty="0"/>
            <a:t>Vijay </a:t>
          </a:r>
          <a:r>
            <a:rPr lang="en-US" sz="1800" b="1" kern="1200" dirty="0" err="1"/>
            <a:t>Lathwal</a:t>
          </a:r>
          <a:r>
            <a:rPr lang="en-US" sz="1800" b="1" kern="1200" dirty="0"/>
            <a:t> </a:t>
          </a:r>
        </a:p>
        <a:p>
          <a:pPr marL="0" lvl="0" indent="0" algn="ctr" defTabSz="800100">
            <a:lnSpc>
              <a:spcPct val="90000"/>
            </a:lnSpc>
            <a:spcBef>
              <a:spcPct val="0"/>
            </a:spcBef>
            <a:spcAft>
              <a:spcPct val="35000"/>
            </a:spcAft>
            <a:buNone/>
          </a:pPr>
          <a:r>
            <a:rPr lang="en-US" sz="1800" b="1" kern="1200" dirty="0"/>
            <a:t>(0822116)</a:t>
          </a:r>
        </a:p>
      </dsp:txBody>
      <dsp:txXfrm>
        <a:off x="36626" y="2361290"/>
        <a:ext cx="3423877" cy="1270258"/>
      </dsp:txXfrm>
    </dsp:sp>
    <dsp:sp modelId="{3BED2DBE-27FD-49CD-927D-C26FD0B5841A}">
      <dsp:nvSpPr>
        <dsp:cNvPr id="0" name=""/>
        <dsp:cNvSpPr/>
      </dsp:nvSpPr>
      <dsp:spPr>
        <a:xfrm>
          <a:off x="3803036" y="2238"/>
          <a:ext cx="3423877" cy="2359051"/>
        </a:xfrm>
        <a:prstGeom prst="rect">
          <a:avLst/>
        </a:prstGeom>
        <a:blipFill>
          <a:blip xmlns:r="http://schemas.openxmlformats.org/officeDocument/2006/relationships" r:embed="rId2"/>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F657F3-DFA5-4888-AFA2-D3282F4294DB}">
      <dsp:nvSpPr>
        <dsp:cNvPr id="0" name=""/>
        <dsp:cNvSpPr/>
      </dsp:nvSpPr>
      <dsp:spPr>
        <a:xfrm>
          <a:off x="3803036" y="2361290"/>
          <a:ext cx="3423877" cy="127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kern="1200" dirty="0"/>
            <a:t>Amrit Saini </a:t>
          </a:r>
        </a:p>
        <a:p>
          <a:pPr marL="0" lvl="0" indent="0" algn="ctr" defTabSz="800100">
            <a:lnSpc>
              <a:spcPct val="90000"/>
            </a:lnSpc>
            <a:spcBef>
              <a:spcPct val="0"/>
            </a:spcBef>
            <a:spcAft>
              <a:spcPct val="35000"/>
            </a:spcAft>
            <a:buNone/>
          </a:pPr>
          <a:r>
            <a:rPr lang="en-US" sz="1800" b="1" kern="1200" dirty="0"/>
            <a:t>(0811653)</a:t>
          </a:r>
        </a:p>
      </dsp:txBody>
      <dsp:txXfrm>
        <a:off x="3803036" y="2361290"/>
        <a:ext cx="3423877" cy="1270258"/>
      </dsp:txXfrm>
    </dsp:sp>
    <dsp:sp modelId="{E1575231-763B-4C04-A18A-5AEDD74A8711}">
      <dsp:nvSpPr>
        <dsp:cNvPr id="0" name=""/>
        <dsp:cNvSpPr/>
      </dsp:nvSpPr>
      <dsp:spPr>
        <a:xfrm>
          <a:off x="7560029" y="2238"/>
          <a:ext cx="3423877" cy="2359051"/>
        </a:xfrm>
        <a:prstGeom prst="rect">
          <a:avLst/>
        </a:prstGeom>
        <a:blipFill>
          <a:blip xmlns:r="http://schemas.openxmlformats.org/officeDocument/2006/relationships" r:embed="rId3"/>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6C5809-9330-4959-A4AC-CABBA853D005}">
      <dsp:nvSpPr>
        <dsp:cNvPr id="0" name=""/>
        <dsp:cNvSpPr/>
      </dsp:nvSpPr>
      <dsp:spPr>
        <a:xfrm>
          <a:off x="7569445" y="2361290"/>
          <a:ext cx="3423877" cy="1270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kern="1200" dirty="0"/>
            <a:t>Krishma </a:t>
          </a:r>
          <a:r>
            <a:rPr lang="en-US" sz="1800" b="1" kern="1200" dirty="0" err="1"/>
            <a:t>Kundal</a:t>
          </a:r>
          <a:endParaRPr lang="en-US" sz="1800" b="1" kern="1200" dirty="0"/>
        </a:p>
        <a:p>
          <a:pPr marL="0" lvl="0" indent="0" algn="ctr" defTabSz="800100">
            <a:lnSpc>
              <a:spcPct val="90000"/>
            </a:lnSpc>
            <a:spcBef>
              <a:spcPct val="0"/>
            </a:spcBef>
            <a:spcAft>
              <a:spcPct val="35000"/>
            </a:spcAft>
            <a:buNone/>
          </a:pPr>
          <a:r>
            <a:rPr lang="en-US" sz="1800" b="1" kern="1200" dirty="0"/>
            <a:t> (0825513)</a:t>
          </a:r>
        </a:p>
        <a:p>
          <a:pPr marL="171450" lvl="1" indent="-171450" algn="l" defTabSz="711200">
            <a:lnSpc>
              <a:spcPct val="90000"/>
            </a:lnSpc>
            <a:spcBef>
              <a:spcPct val="0"/>
            </a:spcBef>
            <a:spcAft>
              <a:spcPct val="15000"/>
            </a:spcAft>
            <a:buNone/>
          </a:pPr>
          <a:endParaRPr lang="en-US" sz="1600" kern="1200" dirty="0"/>
        </a:p>
      </dsp:txBody>
      <dsp:txXfrm>
        <a:off x="7569445" y="2361290"/>
        <a:ext cx="3423877" cy="1270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74032"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63" y="3074055"/>
          <a:ext cx="2200009" cy="709397"/>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1- 3</a:t>
          </a:r>
        </a:p>
      </dsp:txBody>
      <dsp:txXfrm>
        <a:off x="2063" y="3074055"/>
        <a:ext cx="2111334" cy="709397"/>
      </dsp:txXfrm>
    </dsp:sp>
    <dsp:sp modelId="{810D7AA7-A541-4507-BE7F-36CCF210089F}">
      <dsp:nvSpPr>
        <dsp:cNvPr id="0" name=""/>
        <dsp:cNvSpPr/>
      </dsp:nvSpPr>
      <dsp:spPr>
        <a:xfrm>
          <a:off x="178064"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Proposed a logical and detailed formulation of a  problem that solves a specific need</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178064" y="1051463"/>
        <a:ext cx="1786407" cy="1515511"/>
      </dsp:txXfrm>
    </dsp:sp>
    <dsp:sp modelId="{E41E7729-FD3F-426D-804C-45BD60BD762D}">
      <dsp:nvSpPr>
        <dsp:cNvPr id="0" name=""/>
        <dsp:cNvSpPr/>
      </dsp:nvSpPr>
      <dsp:spPr>
        <a:xfrm rot="5400000">
          <a:off x="1115976"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92072"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5 - 6</a:t>
          </a:r>
        </a:p>
      </dsp:txBody>
      <dsp:txXfrm>
        <a:off x="2269421" y="3074055"/>
        <a:ext cx="1845311" cy="709397"/>
      </dsp:txXfrm>
    </dsp:sp>
    <dsp:sp modelId="{5E07F9E4-149C-4A89-848F-4ABDD305F0C5}">
      <dsp:nvSpPr>
        <dsp:cNvPr id="0" name=""/>
        <dsp:cNvSpPr/>
      </dsp:nvSpPr>
      <dsp:spPr>
        <a:xfrm>
          <a:off x="2268072"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Did basic machine learning such as data reading in python, data cleaning, five summary statistics.</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268072" y="1051463"/>
        <a:ext cx="1786407" cy="1515511"/>
      </dsp:txXfrm>
    </dsp:sp>
    <dsp:sp modelId="{473F2067-7126-4D56-A328-5A8CFD3D8D52}">
      <dsp:nvSpPr>
        <dsp:cNvPr id="0" name=""/>
        <dsp:cNvSpPr/>
      </dsp:nvSpPr>
      <dsp:spPr>
        <a:xfrm rot="5400000">
          <a:off x="3205985"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82080"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7</a:t>
          </a:r>
        </a:p>
      </dsp:txBody>
      <dsp:txXfrm>
        <a:off x="4359429" y="3074055"/>
        <a:ext cx="1845311" cy="709397"/>
      </dsp:txXfrm>
    </dsp:sp>
    <dsp:sp modelId="{FD7B29F2-0D66-4B4B-BC8A-82DA23575305}">
      <dsp:nvSpPr>
        <dsp:cNvPr id="0" name=""/>
        <dsp:cNvSpPr/>
      </dsp:nvSpPr>
      <dsp:spPr>
        <a:xfrm>
          <a:off x="4358081"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Mid term week </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4358081" y="1051463"/>
        <a:ext cx="1786407" cy="1515511"/>
      </dsp:txXfrm>
    </dsp:sp>
    <dsp:sp modelId="{A653CF83-944B-4F9F-97BC-7B4E2900BD00}">
      <dsp:nvSpPr>
        <dsp:cNvPr id="0" name=""/>
        <dsp:cNvSpPr/>
      </dsp:nvSpPr>
      <dsp:spPr>
        <a:xfrm rot="5400000">
          <a:off x="5295993"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72089"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7 - 8</a:t>
          </a:r>
        </a:p>
      </dsp:txBody>
      <dsp:txXfrm>
        <a:off x="6449438" y="3074055"/>
        <a:ext cx="1845311" cy="709397"/>
      </dsp:txXfrm>
    </dsp:sp>
    <dsp:sp modelId="{7B79155E-B59E-4D4A-9B12-9D9165E4D8AF}">
      <dsp:nvSpPr>
        <dsp:cNvPr id="0" name=""/>
        <dsp:cNvSpPr/>
      </dsp:nvSpPr>
      <dsp:spPr>
        <a:xfrm>
          <a:off x="6448090"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Did visualization on tableau</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6448090" y="1051463"/>
        <a:ext cx="1786407" cy="1515511"/>
      </dsp:txXfrm>
    </dsp:sp>
    <dsp:sp modelId="{FA8B0413-748A-4D34-901A-10655751E633}">
      <dsp:nvSpPr>
        <dsp:cNvPr id="0" name=""/>
        <dsp:cNvSpPr/>
      </dsp:nvSpPr>
      <dsp:spPr>
        <a:xfrm rot="5400000">
          <a:off x="7386002"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62098"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9 - 11</a:t>
          </a:r>
        </a:p>
      </dsp:txBody>
      <dsp:txXfrm>
        <a:off x="8539447" y="3074055"/>
        <a:ext cx="1845311" cy="709397"/>
      </dsp:txXfrm>
    </dsp:sp>
    <dsp:sp modelId="{B5A6EAC9-AF2B-412A-A97A-1F68D70AA897}">
      <dsp:nvSpPr>
        <dsp:cNvPr id="0" name=""/>
        <dsp:cNvSpPr/>
      </dsp:nvSpPr>
      <dsp:spPr>
        <a:xfrm>
          <a:off x="8538099"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kern="1200" dirty="0">
              <a:latin typeface="Calibri" panose="020F0502020204030204" pitchFamily="34" charset="0"/>
              <a:ea typeface="Calibri" panose="020F0502020204030204" pitchFamily="34" charset="0"/>
              <a:cs typeface="Calibri" panose="020F0502020204030204" pitchFamily="34" charset="0"/>
            </a:rPr>
            <a:t>Develop and Assess the performance of predictive model  for heart disease diagnosis. </a:t>
          </a:r>
        </a:p>
      </dsp:txBody>
      <dsp:txXfrm>
        <a:off x="8538099" y="1051463"/>
        <a:ext cx="1786407" cy="1515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34242" y="1884085"/>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874" y="3058147"/>
          <a:ext cx="2886819" cy="705726"/>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 Week 12</a:t>
          </a:r>
        </a:p>
      </dsp:txBody>
      <dsp:txXfrm>
        <a:off x="8874" y="3058147"/>
        <a:ext cx="2798603" cy="705726"/>
      </dsp:txXfrm>
    </dsp:sp>
    <dsp:sp modelId="{810D7AA7-A541-4507-BE7F-36CCF210089F}">
      <dsp:nvSpPr>
        <dsp:cNvPr id="0" name=""/>
        <dsp:cNvSpPr/>
      </dsp:nvSpPr>
      <dsp:spPr>
        <a:xfrm>
          <a:off x="239819" y="1079535"/>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kern="1200" dirty="0">
              <a:latin typeface="Calibri" panose="020F0502020204030204" pitchFamily="34" charset="0"/>
              <a:ea typeface="Calibri" panose="020F0502020204030204" pitchFamily="34" charset="0"/>
              <a:cs typeface="Calibri" panose="020F0502020204030204" pitchFamily="34" charset="0"/>
            </a:rPr>
            <a:t>Provide insights of our outcome.</a:t>
          </a:r>
        </a:p>
      </dsp:txBody>
      <dsp:txXfrm>
        <a:off x="239819" y="1079535"/>
        <a:ext cx="2344097" cy="1440118"/>
      </dsp:txXfrm>
    </dsp:sp>
    <dsp:sp modelId="{E41E7729-FD3F-426D-804C-45BD60BD762D}">
      <dsp:nvSpPr>
        <dsp:cNvPr id="0" name=""/>
        <dsp:cNvSpPr/>
      </dsp:nvSpPr>
      <dsp:spPr>
        <a:xfrm rot="5400000">
          <a:off x="1764615" y="1885129"/>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707732" y="3059191"/>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13 </a:t>
          </a:r>
        </a:p>
      </dsp:txBody>
      <dsp:txXfrm>
        <a:off x="2884164" y="3059191"/>
        <a:ext cx="2533956" cy="705726"/>
      </dsp:txXfrm>
    </dsp:sp>
    <dsp:sp modelId="{5E07F9E4-149C-4A89-848F-4ABDD305F0C5}">
      <dsp:nvSpPr>
        <dsp:cNvPr id="0" name=""/>
        <dsp:cNvSpPr/>
      </dsp:nvSpPr>
      <dsp:spPr>
        <a:xfrm>
          <a:off x="2938677" y="1080580"/>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Prepare and deliver an interim report that summarizes all work done to date</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938677" y="1080580"/>
        <a:ext cx="2344097" cy="1440118"/>
      </dsp:txXfrm>
    </dsp:sp>
    <dsp:sp modelId="{473F2067-7126-4D56-A328-5A8CFD3D8D52}">
      <dsp:nvSpPr>
        <dsp:cNvPr id="0" name=""/>
        <dsp:cNvSpPr/>
      </dsp:nvSpPr>
      <dsp:spPr>
        <a:xfrm rot="5400000">
          <a:off x="4480650" y="1864423"/>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423767" y="3038485"/>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14 </a:t>
          </a:r>
        </a:p>
      </dsp:txBody>
      <dsp:txXfrm>
        <a:off x="5600199" y="3038485"/>
        <a:ext cx="2533956" cy="705726"/>
      </dsp:txXfrm>
    </dsp:sp>
    <dsp:sp modelId="{FD7B29F2-0D66-4B4B-BC8A-82DA23575305}">
      <dsp:nvSpPr>
        <dsp:cNvPr id="0" name=""/>
        <dsp:cNvSpPr/>
      </dsp:nvSpPr>
      <dsp:spPr>
        <a:xfrm>
          <a:off x="5654712" y="1059874"/>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Prepare and deliver an interim presentation that summarizes all work done to date</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5654712" y="1059874"/>
        <a:ext cx="2344097" cy="1440118"/>
      </dsp:txXfrm>
    </dsp:sp>
    <dsp:sp modelId="{A653CF83-944B-4F9F-97BC-7B4E2900BD00}">
      <dsp:nvSpPr>
        <dsp:cNvPr id="0" name=""/>
        <dsp:cNvSpPr/>
      </dsp:nvSpPr>
      <dsp:spPr>
        <a:xfrm rot="5400000">
          <a:off x="7114324" y="1864423"/>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8057441" y="3038485"/>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15</a:t>
          </a:r>
        </a:p>
      </dsp:txBody>
      <dsp:txXfrm>
        <a:off x="8233873" y="3038485"/>
        <a:ext cx="2533956" cy="705726"/>
      </dsp:txXfrm>
    </dsp:sp>
    <dsp:sp modelId="{7B79155E-B59E-4D4A-9B12-9D9165E4D8AF}">
      <dsp:nvSpPr>
        <dsp:cNvPr id="0" name=""/>
        <dsp:cNvSpPr/>
      </dsp:nvSpPr>
      <dsp:spPr>
        <a:xfrm>
          <a:off x="8288386" y="1059874"/>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Final Exam week</a:t>
          </a:r>
        </a:p>
      </dsp:txBody>
      <dsp:txXfrm>
        <a:off x="8288386" y="1059874"/>
        <a:ext cx="2344097" cy="14401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C:\Users\amrit\Desktop\Project\CapstoneProject.twb"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463296" y="1160206"/>
            <a:ext cx="11265407" cy="1199536"/>
          </a:xfrm>
        </p:spPr>
        <p:txBody>
          <a:bodyPr>
            <a:norm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"Exploring the Factors and Predictive Models for Heart Disease:</a:t>
            </a:r>
            <a:br>
              <a:rPr lang="en-US" b="1" kern="100" dirty="0">
                <a:effectLst/>
                <a:latin typeface="Calibri" panose="020F0502020204030204" pitchFamily="34" charset="0"/>
                <a:ea typeface="Calibri" panose="020F0502020204030204" pitchFamily="34" charset="0"/>
                <a:cs typeface="Times New Roman" panose="02020603050405020304" pitchFamily="18" charset="0"/>
              </a:rPr>
            </a:br>
            <a:r>
              <a:rPr lang="en-US" b="1" kern="100" dirty="0">
                <a:effectLst/>
                <a:latin typeface="Calibri" panose="020F0502020204030204" pitchFamily="34" charset="0"/>
                <a:ea typeface="Calibri" panose="020F0502020204030204" pitchFamily="34" charset="0"/>
                <a:cs typeface="Times New Roman" panose="02020603050405020304" pitchFamily="18" charset="0"/>
              </a:rPr>
              <a:t>A Comprehensive Analysis Using a Heart Disease Dataset"</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93CBA6A-A23E-C7A8-852C-96C158699350}"/>
              </a:ext>
            </a:extLst>
          </p:cNvPr>
          <p:cNvPicPr>
            <a:picLocks noChangeAspect="1"/>
          </p:cNvPicPr>
          <p:nvPr/>
        </p:nvPicPr>
        <p:blipFill>
          <a:blip r:embed="rId2"/>
          <a:stretch>
            <a:fillRect/>
          </a:stretch>
        </p:blipFill>
        <p:spPr>
          <a:xfrm>
            <a:off x="471948" y="739895"/>
            <a:ext cx="10669088" cy="5866581"/>
          </a:xfrm>
          <a:prstGeom prst="rect">
            <a:avLst/>
          </a:prstGeom>
        </p:spPr>
      </p:pic>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sp>
        <p:nvSpPr>
          <p:cNvPr id="17" name="TextBox 16">
            <a:extLst>
              <a:ext uri="{FF2B5EF4-FFF2-40B4-BE49-F238E27FC236}">
                <a16:creationId xmlns:a16="http://schemas.microsoft.com/office/drawing/2014/main" id="{86DC525E-A6B4-B52B-D0DB-FD64CA3D5DAE}"/>
              </a:ext>
            </a:extLst>
          </p:cNvPr>
          <p:cNvSpPr txBox="1"/>
          <p:nvPr/>
        </p:nvSpPr>
        <p:spPr>
          <a:xfrm>
            <a:off x="382372" y="830519"/>
            <a:ext cx="11228438" cy="523220"/>
          </a:xfrm>
          <a:prstGeom prst="rect">
            <a:avLst/>
          </a:prstGeom>
          <a:noFill/>
        </p:spPr>
        <p:txBody>
          <a:bodyPr wrap="square" rtlCol="0">
            <a:spAutoFit/>
          </a:bodyPr>
          <a:lstStyle/>
          <a:p>
            <a:pPr algn="ctr"/>
            <a:r>
              <a:rPr lang="en-US" dirty="0"/>
              <a:t> </a:t>
            </a:r>
            <a:r>
              <a:rPr lang="en-US" sz="2800" b="1" dirty="0">
                <a:highlight>
                  <a:srgbClr val="C0C0C0"/>
                </a:highlight>
                <a:latin typeface="Calibri" panose="020F0502020204030204" pitchFamily="34" charset="0"/>
                <a:ea typeface="Calibri" panose="020F0502020204030204" pitchFamily="34" charset="0"/>
                <a:cs typeface="Calibri" panose="020F0502020204030204" pitchFamily="34" charset="0"/>
              </a:rPr>
              <a:t>HEART DISEASE ANALYSIS</a:t>
            </a:r>
          </a:p>
        </p:txBody>
      </p:sp>
      <p:sp>
        <p:nvSpPr>
          <p:cNvPr id="20" name="TextBox 19">
            <a:extLst>
              <a:ext uri="{FF2B5EF4-FFF2-40B4-BE49-F238E27FC236}">
                <a16:creationId xmlns:a16="http://schemas.microsoft.com/office/drawing/2014/main" id="{99D722EF-C520-C81F-0E20-D48BF1C9C848}"/>
              </a:ext>
            </a:extLst>
          </p:cNvPr>
          <p:cNvSpPr txBox="1"/>
          <p:nvPr/>
        </p:nvSpPr>
        <p:spPr>
          <a:xfrm>
            <a:off x="471948" y="1444363"/>
            <a:ext cx="10669088" cy="3724096"/>
          </a:xfrm>
          <a:prstGeom prst="rect">
            <a:avLst/>
          </a:prstGeom>
          <a:noFill/>
        </p:spPr>
        <p:txBody>
          <a:bodyPr wrap="square" rtlCol="0">
            <a:spAutoFit/>
          </a:bodyPr>
          <a:lstStyle/>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We imported heart disease dataset into tableau.</a:t>
            </a:r>
          </a:p>
          <a:p>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Since the dataset contained many categorical columns which store the categories in the form of integers. We converted  these numbers into meaningful phrases which will be understandable to the viewer and also easy to understand the terms used in the visualizations. </a:t>
            </a:r>
          </a:p>
          <a:p>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Once the data has been loaded into the Tableau Desktop software, we perform the analysis for the various medical parameters provided in the dataset and study the relationship between them. </a:t>
            </a:r>
          </a:p>
          <a:p>
            <a:pPr marL="285750" indent="-285750">
              <a:buFont typeface="Arial" panose="020B0604020202020204" pitchFamily="34" charset="0"/>
              <a:buChar char="•"/>
            </a:pPr>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Link : </a:t>
            </a:r>
            <a:r>
              <a:rPr lang="en-US" sz="2000" b="1" dirty="0">
                <a:solidFill>
                  <a:srgbClr val="FF0000"/>
                </a:solidFill>
                <a:highlight>
                  <a:srgbClr val="C0C0C0"/>
                </a:highlight>
                <a:latin typeface="Calibri" panose="020F0502020204030204" pitchFamily="34" charset="0"/>
                <a:ea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Visualization</a:t>
            </a:r>
            <a:endParaRPr lang="en-US" sz="2000" b="1" dirty="0">
              <a:solidFill>
                <a:srgbClr val="FF0000"/>
              </a:solidFill>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highlight>
                <a:srgbClr val="C0C0C0"/>
              </a:highlight>
            </a:endParaRPr>
          </a:p>
          <a:p>
            <a:pPr marL="285750" indent="-285750">
              <a:buFont typeface="Arial" panose="020B0604020202020204" pitchFamily="34" charset="0"/>
              <a:buChar char="•"/>
            </a:pPr>
            <a:endParaRPr lang="en-US" dirty="0">
              <a:highlight>
                <a:srgbClr val="C0C0C0"/>
              </a:highlight>
            </a:endParaRPr>
          </a:p>
        </p:txBody>
      </p:sp>
    </p:spTree>
    <p:extLst>
      <p:ext uri="{BB962C8B-B14F-4D97-AF65-F5344CB8AC3E}">
        <p14:creationId xmlns:p14="http://schemas.microsoft.com/office/powerpoint/2010/main" val="280973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11</a:t>
            </a:fld>
            <a:endParaRPr lang="en-US" dirty="0"/>
          </a:p>
        </p:txBody>
      </p:sp>
      <p:sp>
        <p:nvSpPr>
          <p:cNvPr id="5" name="TextBox 4">
            <a:extLst>
              <a:ext uri="{FF2B5EF4-FFF2-40B4-BE49-F238E27FC236}">
                <a16:creationId xmlns:a16="http://schemas.microsoft.com/office/drawing/2014/main" id="{F159704A-797C-EA52-D9CD-6646CA0B804B}"/>
              </a:ext>
            </a:extLst>
          </p:cNvPr>
          <p:cNvSpPr txBox="1"/>
          <p:nvPr/>
        </p:nvSpPr>
        <p:spPr>
          <a:xfrm>
            <a:off x="265471" y="521111"/>
            <a:ext cx="11577484" cy="6340197"/>
          </a:xfrm>
          <a:prstGeom prst="rect">
            <a:avLst/>
          </a:prstGeom>
          <a:noFill/>
        </p:spPr>
        <p:txBody>
          <a:bodyPr wrap="square">
            <a:spAutoFit/>
          </a:bodyPr>
          <a:lstStyle/>
          <a:p>
            <a:r>
              <a:rPr lang="en-US" sz="2800" b="1" dirty="0"/>
              <a:t>                                   </a:t>
            </a:r>
            <a:r>
              <a:rPr lang="en-US" sz="2800" b="1" dirty="0">
                <a:latin typeface="Calibri" panose="020F0502020204030204" pitchFamily="34" charset="0"/>
                <a:ea typeface="Calibri" panose="020F0502020204030204" pitchFamily="34" charset="0"/>
                <a:cs typeface="Calibri" panose="020F0502020204030204" pitchFamily="34" charset="0"/>
              </a:rPr>
              <a:t>CLASSIFICATION ALGORITHMS</a:t>
            </a:r>
          </a:p>
          <a:p>
            <a:endParaRPr lang="en-US" dirty="0"/>
          </a:p>
          <a:p>
            <a:r>
              <a:rPr lang="en-US" i="1" dirty="0"/>
              <a:t>Classification algorithms are machine learning algorithms that are used to classify data into different classes or categories. These algorithms learn patterns and relationships from labeled training data and then apply that knowledge to classify new, unseen data. Here are some commonly used classification algorithms:</a:t>
            </a:r>
          </a:p>
          <a:p>
            <a:endParaRPr lang="en-US" i="1" dirty="0"/>
          </a:p>
          <a:p>
            <a:r>
              <a:rPr lang="en-US" b="1" i="1" dirty="0"/>
              <a:t>1. Logistic Regression: </a:t>
            </a:r>
            <a:r>
              <a:rPr lang="en-US" i="1" dirty="0"/>
              <a:t>Logistic Regression is a linear model that is used for binary classification problems. It estimates the probability of an instance belonging to a particular class.</a:t>
            </a:r>
          </a:p>
          <a:p>
            <a:endParaRPr lang="en-US" i="1" dirty="0"/>
          </a:p>
          <a:p>
            <a:r>
              <a:rPr lang="en-US" b="1" i="1" dirty="0"/>
              <a:t>2. Decision Trees: </a:t>
            </a:r>
            <a:r>
              <a:rPr lang="en-US" i="1" dirty="0"/>
              <a:t>Decision Trees create a tree-like model where each internal node represents a test on a feature, each branch represents the outcome of the test, and each leaf node represents a class label. Decision Trees can handle both binary and multi-class classification.</a:t>
            </a:r>
          </a:p>
          <a:p>
            <a:endParaRPr lang="en-US" i="1" dirty="0"/>
          </a:p>
          <a:p>
            <a:r>
              <a:rPr lang="en-US" b="1" i="1" dirty="0"/>
              <a:t>3. Support Vector Machines (SVM</a:t>
            </a:r>
            <a:r>
              <a:rPr lang="en-US" i="1" dirty="0"/>
              <a:t>): SVM is a powerful algorithm that finds a hyperplane in a high-dimensional space to separate the classes. It can handle both linear and non-linear classification tasks using kernel functions.</a:t>
            </a:r>
          </a:p>
          <a:p>
            <a:r>
              <a:rPr lang="en-US" i="1" dirty="0"/>
              <a:t> </a:t>
            </a:r>
            <a:endParaRPr lang="en-US" b="1" i="1" dirty="0"/>
          </a:p>
          <a:p>
            <a:r>
              <a:rPr lang="en-US" b="1" i="1" dirty="0"/>
              <a:t>4. K-Nearest Neighbors (KNN): </a:t>
            </a:r>
            <a:r>
              <a:rPr lang="en-US" i="1" dirty="0"/>
              <a:t>KNN is an algorithm that classifies instances based on the majority vote of their k nearest neighbors in the feature space. It does not make any assumptions about the underlying data distribution.</a:t>
            </a:r>
          </a:p>
          <a:p>
            <a:endParaRPr lang="en-US" i="1" dirty="0"/>
          </a:p>
          <a:p>
            <a:r>
              <a:rPr lang="en-US" b="1" i="1" dirty="0"/>
              <a:t>5. Random Forest: </a:t>
            </a:r>
            <a:r>
              <a:rPr lang="en-US" i="1" dirty="0"/>
              <a:t>Random Forest is a popular machine learning algorithm used for both classification and regression tasks. It's an ensemble learning method that combines multiple decision trees to make more accurate predictions.</a:t>
            </a:r>
          </a:p>
          <a:p>
            <a:endParaRPr lang="en-US" dirty="0"/>
          </a:p>
        </p:txBody>
      </p:sp>
    </p:spTree>
    <p:extLst>
      <p:ext uri="{BB962C8B-B14F-4D97-AF65-F5344CB8AC3E}">
        <p14:creationId xmlns:p14="http://schemas.microsoft.com/office/powerpoint/2010/main" val="3551256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AE08E5-8805-DCBF-1F00-6FE728F56D53}"/>
              </a:ext>
            </a:extLst>
          </p:cNvPr>
          <p:cNvPicPr>
            <a:picLocks noChangeAspect="1"/>
          </p:cNvPicPr>
          <p:nvPr/>
        </p:nvPicPr>
        <p:blipFill>
          <a:blip r:embed="rId2"/>
          <a:stretch>
            <a:fillRect/>
          </a:stretch>
        </p:blipFill>
        <p:spPr>
          <a:xfrm>
            <a:off x="8239432" y="855406"/>
            <a:ext cx="3549444" cy="3785420"/>
          </a:xfrm>
          <a:prstGeom prst="rect">
            <a:avLst/>
          </a:prstGeom>
        </p:spPr>
      </p:pic>
      <p:pic>
        <p:nvPicPr>
          <p:cNvPr id="16" name="Picture 15">
            <a:extLst>
              <a:ext uri="{FF2B5EF4-FFF2-40B4-BE49-F238E27FC236}">
                <a16:creationId xmlns:a16="http://schemas.microsoft.com/office/drawing/2014/main" id="{BA85560E-ECF2-4FDB-5F7E-A320FCD76C14}"/>
              </a:ext>
            </a:extLst>
          </p:cNvPr>
          <p:cNvPicPr>
            <a:picLocks noChangeAspect="1"/>
          </p:cNvPicPr>
          <p:nvPr/>
        </p:nvPicPr>
        <p:blipFill>
          <a:blip r:embed="rId3"/>
          <a:stretch>
            <a:fillRect/>
          </a:stretch>
        </p:blipFill>
        <p:spPr>
          <a:xfrm>
            <a:off x="4626618" y="3017322"/>
            <a:ext cx="4865881" cy="3130108"/>
          </a:xfrm>
          <a:prstGeom prst="rect">
            <a:avLst/>
          </a:prstGeom>
        </p:spPr>
      </p:pic>
      <p:sp>
        <p:nvSpPr>
          <p:cNvPr id="4" name="Slide Number Placeholder 3">
            <a:extLst>
              <a:ext uri="{FF2B5EF4-FFF2-40B4-BE49-F238E27FC236}">
                <a16:creationId xmlns:a16="http://schemas.microsoft.com/office/drawing/2014/main" id="{A7B8A209-52F3-FE0C-A9C4-9CCB2DEA6AD0}"/>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5" name="TextBox 4">
            <a:extLst>
              <a:ext uri="{FF2B5EF4-FFF2-40B4-BE49-F238E27FC236}">
                <a16:creationId xmlns:a16="http://schemas.microsoft.com/office/drawing/2014/main" id="{D3EA4BE1-F3C9-C03B-4FAB-1090A31684D3}"/>
              </a:ext>
            </a:extLst>
          </p:cNvPr>
          <p:cNvSpPr txBox="1"/>
          <p:nvPr/>
        </p:nvSpPr>
        <p:spPr>
          <a:xfrm>
            <a:off x="403120" y="710570"/>
            <a:ext cx="688258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MACHINE LEARNING</a:t>
            </a:r>
          </a:p>
        </p:txBody>
      </p:sp>
      <p:sp>
        <p:nvSpPr>
          <p:cNvPr id="7" name="TextBox 6">
            <a:extLst>
              <a:ext uri="{FF2B5EF4-FFF2-40B4-BE49-F238E27FC236}">
                <a16:creationId xmlns:a16="http://schemas.microsoft.com/office/drawing/2014/main" id="{0798AE80-D48D-F132-82D1-A79DE6814400}"/>
              </a:ext>
            </a:extLst>
          </p:cNvPr>
          <p:cNvSpPr txBox="1"/>
          <p:nvPr/>
        </p:nvSpPr>
        <p:spPr>
          <a:xfrm>
            <a:off x="403120" y="1378626"/>
            <a:ext cx="7216879" cy="968278"/>
          </a:xfrm>
          <a:prstGeom prst="rect">
            <a:avLst/>
          </a:prstGeom>
          <a:noFill/>
        </p:spPr>
        <p:txBody>
          <a:bodyPr wrap="square">
            <a:spAutoFit/>
          </a:bodyPr>
          <a:lstStyle/>
          <a:p>
            <a:pPr marL="0" marR="0">
              <a:lnSpc>
                <a:spcPct val="107000"/>
              </a:lnSpc>
              <a:spcBef>
                <a:spcPts val="120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Importing libraries: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“import pandas as pd” imports the pandas library and assigns it the alias pd. This allows you to use pandas functions and classes in your code.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E083915-0C7F-580E-33D3-0D4086425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93" y="2546092"/>
            <a:ext cx="6105832" cy="942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102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78CF3C-CC48-57D4-CF0D-B0A3BFD3BC50}"/>
              </a:ext>
            </a:extLst>
          </p:cNvPr>
          <p:cNvPicPr>
            <a:picLocks noChangeAspect="1"/>
          </p:cNvPicPr>
          <p:nvPr/>
        </p:nvPicPr>
        <p:blipFill>
          <a:blip r:embed="rId2"/>
          <a:stretch>
            <a:fillRect/>
          </a:stretch>
        </p:blipFill>
        <p:spPr>
          <a:xfrm rot="-10800000">
            <a:off x="7472736" y="853048"/>
            <a:ext cx="4536385" cy="3023075"/>
          </a:xfrm>
          <a:prstGeom prst="rect">
            <a:avLst/>
          </a:prstGeom>
        </p:spPr>
      </p:pic>
      <p:pic>
        <p:nvPicPr>
          <p:cNvPr id="6" name="Picture 5">
            <a:extLst>
              <a:ext uri="{FF2B5EF4-FFF2-40B4-BE49-F238E27FC236}">
                <a16:creationId xmlns:a16="http://schemas.microsoft.com/office/drawing/2014/main" id="{F34AD20B-E879-60EF-CCF1-51A46CF18A65}"/>
              </a:ext>
            </a:extLst>
          </p:cNvPr>
          <p:cNvPicPr>
            <a:picLocks noChangeAspect="1"/>
          </p:cNvPicPr>
          <p:nvPr/>
        </p:nvPicPr>
        <p:blipFill>
          <a:blip r:embed="rId3"/>
          <a:stretch>
            <a:fillRect/>
          </a:stretch>
        </p:blipFill>
        <p:spPr>
          <a:xfrm>
            <a:off x="413321" y="1971526"/>
            <a:ext cx="9688741" cy="4727691"/>
          </a:xfrm>
          <a:prstGeom prst="rect">
            <a:avLst/>
          </a:prstGeom>
        </p:spPr>
      </p:pic>
      <p:sp>
        <p:nvSpPr>
          <p:cNvPr id="4" name="Slide Number Placeholder 3">
            <a:extLst>
              <a:ext uri="{FF2B5EF4-FFF2-40B4-BE49-F238E27FC236}">
                <a16:creationId xmlns:a16="http://schemas.microsoft.com/office/drawing/2014/main" id="{551C1876-4371-5776-8F51-95EDF624CEC0}"/>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TextBox 4">
            <a:extLst>
              <a:ext uri="{FF2B5EF4-FFF2-40B4-BE49-F238E27FC236}">
                <a16:creationId xmlns:a16="http://schemas.microsoft.com/office/drawing/2014/main" id="{AE0D8A7C-2B97-D380-594D-C488FF0658DB}"/>
              </a:ext>
            </a:extLst>
          </p:cNvPr>
          <p:cNvSpPr txBox="1"/>
          <p:nvPr/>
        </p:nvSpPr>
        <p:spPr>
          <a:xfrm>
            <a:off x="413321" y="853048"/>
            <a:ext cx="6734731" cy="968278"/>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 Importing a dataset: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given code reads the CSV file located at the specified file path and assigns the resulting data to the Data Frame data.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202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5EEF33-5253-0FBC-107D-1EDF31F09A7D}"/>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extBox 5">
            <a:extLst>
              <a:ext uri="{FF2B5EF4-FFF2-40B4-BE49-F238E27FC236}">
                <a16:creationId xmlns:a16="http://schemas.microsoft.com/office/drawing/2014/main" id="{72852891-F799-81A4-5BCD-D4206EFBE2A6}"/>
              </a:ext>
            </a:extLst>
          </p:cNvPr>
          <p:cNvSpPr txBox="1"/>
          <p:nvPr/>
        </p:nvSpPr>
        <p:spPr>
          <a:xfrm>
            <a:off x="432618" y="910646"/>
            <a:ext cx="6882581" cy="1561005"/>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3. Summary: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data.describe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function provides descriptive statistics for each numerical column in the Data Frame data. It calculates various statistical measures that summarize the distribution, central tendency, and spread of the data.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92977FE-61B8-B413-0CDF-69393D938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8" y="2356659"/>
            <a:ext cx="9271661" cy="3876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FDE5C11-19B8-4B1E-7B6E-9B578D8A1494}"/>
              </a:ext>
            </a:extLst>
          </p:cNvPr>
          <p:cNvPicPr>
            <a:picLocks noChangeAspect="1"/>
          </p:cNvPicPr>
          <p:nvPr/>
        </p:nvPicPr>
        <p:blipFill>
          <a:blip r:embed="rId3"/>
          <a:stretch>
            <a:fillRect/>
          </a:stretch>
        </p:blipFill>
        <p:spPr>
          <a:xfrm>
            <a:off x="9851923" y="910646"/>
            <a:ext cx="1907459" cy="1907459"/>
          </a:xfrm>
          <a:prstGeom prst="rect">
            <a:avLst/>
          </a:prstGeom>
        </p:spPr>
      </p:pic>
    </p:spTree>
    <p:extLst>
      <p:ext uri="{BB962C8B-B14F-4D97-AF65-F5344CB8AC3E}">
        <p14:creationId xmlns:p14="http://schemas.microsoft.com/office/powerpoint/2010/main" val="250185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90A31C-9902-D0D0-D2D1-DD07E5684321}"/>
              </a:ext>
            </a:extLst>
          </p:cNvPr>
          <p:cNvPicPr>
            <a:picLocks noChangeAspect="1"/>
          </p:cNvPicPr>
          <p:nvPr/>
        </p:nvPicPr>
        <p:blipFill>
          <a:blip r:embed="rId2"/>
          <a:stretch>
            <a:fillRect/>
          </a:stretch>
        </p:blipFill>
        <p:spPr>
          <a:xfrm>
            <a:off x="6607278" y="881150"/>
            <a:ext cx="5142496" cy="3429000"/>
          </a:xfrm>
          <a:prstGeom prst="rect">
            <a:avLst/>
          </a:prstGeom>
        </p:spPr>
      </p:pic>
      <p:sp>
        <p:nvSpPr>
          <p:cNvPr id="4" name="Slide Number Placeholder 3">
            <a:extLst>
              <a:ext uri="{FF2B5EF4-FFF2-40B4-BE49-F238E27FC236}">
                <a16:creationId xmlns:a16="http://schemas.microsoft.com/office/drawing/2014/main" id="{E37326A5-7AA8-DE71-AD6E-A9A70397AF15}"/>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6" name="TextBox 5">
            <a:extLst>
              <a:ext uri="{FF2B5EF4-FFF2-40B4-BE49-F238E27FC236}">
                <a16:creationId xmlns:a16="http://schemas.microsoft.com/office/drawing/2014/main" id="{6E467CBA-41F0-1D83-B90F-FD4FD6B957CB}"/>
              </a:ext>
            </a:extLst>
          </p:cNvPr>
          <p:cNvSpPr txBox="1"/>
          <p:nvPr/>
        </p:nvSpPr>
        <p:spPr>
          <a:xfrm>
            <a:off x="324465" y="881150"/>
            <a:ext cx="6096000" cy="1561005"/>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4. Gathering information: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data.info() function provides a concise summary of the Data Frame </a:t>
            </a:r>
            <a:r>
              <a:rPr lang="en-US" kern="100" dirty="0">
                <a:latin typeface="Calibri" panose="020F0502020204030204" pitchFamily="34" charset="0"/>
                <a:ea typeface="Calibri" panose="020F0502020204030204" pitchFamily="34" charset="0"/>
                <a:cs typeface="Times New Roman" panose="02020603050405020304" pitchFamily="18" charset="0"/>
              </a:rPr>
              <a: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including information about the column names, data types, and the number of non-null values in each column.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F464A32-AD64-4FF3-EE23-4A910E4EE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4" y="2336911"/>
            <a:ext cx="8447005" cy="40147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634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CFB73D-171E-E5C5-C35C-EC7F443D2FCF}"/>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extBox 5">
            <a:extLst>
              <a:ext uri="{FF2B5EF4-FFF2-40B4-BE49-F238E27FC236}">
                <a16:creationId xmlns:a16="http://schemas.microsoft.com/office/drawing/2014/main" id="{C20CD6BC-73BE-6846-697A-53AC7EA57650}"/>
              </a:ext>
            </a:extLst>
          </p:cNvPr>
          <p:cNvSpPr txBox="1"/>
          <p:nvPr/>
        </p:nvSpPr>
        <p:spPr>
          <a:xfrm>
            <a:off x="363794" y="775190"/>
            <a:ext cx="6096000" cy="2153731"/>
          </a:xfrm>
          <a:prstGeom prst="rect">
            <a:avLst/>
          </a:prstGeom>
          <a:noFill/>
        </p:spPr>
        <p:txBody>
          <a:bodyPr wrap="square">
            <a:spAutoFit/>
          </a:bodyPr>
          <a:lstStyle/>
          <a:p>
            <a:pPr marL="0" marR="0" algn="just">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5. Plotting histogram: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calling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data.hist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figsize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=(15,15)), we can visualize the distribution of values in each column of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Histograms are a useful tool to understand the underlying distribution of numerical data, including information about central tendency, spread, and potential outliers. They provide insights into the shape of the data and can help identify patterns or anomalies in the dataset.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FBB854E-38BD-74F5-0E08-95E3014EB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75" y="855406"/>
            <a:ext cx="5167931" cy="3559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D2B906B-A043-C956-738A-A99E74B99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37" y="3077498"/>
            <a:ext cx="7449633" cy="3346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199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8816B5-EB91-0C90-2B13-E348A470E406}"/>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7" name="TextBox 6">
            <a:extLst>
              <a:ext uri="{FF2B5EF4-FFF2-40B4-BE49-F238E27FC236}">
                <a16:creationId xmlns:a16="http://schemas.microsoft.com/office/drawing/2014/main" id="{43415FF2-03A1-B581-B384-C0107D4DD22F}"/>
              </a:ext>
            </a:extLst>
          </p:cNvPr>
          <p:cNvSpPr txBox="1"/>
          <p:nvPr/>
        </p:nvSpPr>
        <p:spPr>
          <a:xfrm>
            <a:off x="334297" y="806245"/>
            <a:ext cx="11437233" cy="1477328"/>
          </a:xfrm>
          <a:prstGeom prst="rect">
            <a:avLst/>
          </a:prstGeom>
          <a:noFill/>
        </p:spPr>
        <p:txBody>
          <a:bodyPr wrap="square" rtlCol="0">
            <a:spAutoFit/>
          </a:bodyPr>
          <a:lstStyle/>
          <a:p>
            <a:r>
              <a:rPr lang="en-US" b="1" dirty="0"/>
              <a:t>6. Classification </a:t>
            </a:r>
            <a:r>
              <a:rPr lang="en-US" b="1" dirty="0">
                <a:latin typeface="Calibri" panose="020F0502020204030204" pitchFamily="34" charset="0"/>
                <a:ea typeface="Calibri" panose="020F0502020204030204" pitchFamily="34" charset="0"/>
                <a:cs typeface="Calibri" panose="020F0502020204030204" pitchFamily="34" charset="0"/>
              </a:rPr>
              <a:t>algorithms :- </a:t>
            </a:r>
            <a:r>
              <a:rPr lang="en-US" dirty="0">
                <a:latin typeface="Calibri" panose="020F0502020204030204" pitchFamily="34" charset="0"/>
                <a:ea typeface="Calibri" panose="020F0502020204030204" pitchFamily="34" charset="0"/>
                <a:cs typeface="Calibri" panose="020F0502020204030204" pitchFamily="34" charset="0"/>
              </a:rPr>
              <a:t>before applying algorithms , we will preprocess the data . </a:t>
            </a:r>
            <a:r>
              <a:rPr lang="en-US" b="0" i="0" dirty="0">
                <a:solidFill>
                  <a:srgbClr val="292929"/>
                </a:solidFill>
                <a:effectLst/>
                <a:latin typeface="source-serif-pro"/>
              </a:rPr>
              <a:t>Data preprocessing is a crucial step in machine learning and it is very important for the accuracy of the model. Data contains noise, missing values, it is incomplete and sometimes it is in an unusable format which cannot be directly used for machine learning models. These techniques allow us to transform the raw data into a clean and usable data set and make the data more meaningful by rescaling, standardizing, binarizing and so on. </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08C1D7F-DBC0-C9A7-4BAF-611A56145BB3}"/>
              </a:ext>
            </a:extLst>
          </p:cNvPr>
          <p:cNvPicPr>
            <a:picLocks noChangeAspect="1"/>
          </p:cNvPicPr>
          <p:nvPr/>
        </p:nvPicPr>
        <p:blipFill>
          <a:blip r:embed="rId2"/>
          <a:stretch>
            <a:fillRect/>
          </a:stretch>
        </p:blipFill>
        <p:spPr>
          <a:xfrm>
            <a:off x="534783" y="2750708"/>
            <a:ext cx="10900133" cy="2942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20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6FF027-D648-CB90-023F-B180B228F2BF}"/>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6" name="Picture 5">
            <a:extLst>
              <a:ext uri="{FF2B5EF4-FFF2-40B4-BE49-F238E27FC236}">
                <a16:creationId xmlns:a16="http://schemas.microsoft.com/office/drawing/2014/main" id="{FD2A4521-7BB1-4FCE-B320-9D49CB0AC7C1}"/>
              </a:ext>
            </a:extLst>
          </p:cNvPr>
          <p:cNvPicPr>
            <a:picLocks noChangeAspect="1"/>
          </p:cNvPicPr>
          <p:nvPr/>
        </p:nvPicPr>
        <p:blipFill>
          <a:blip r:embed="rId2"/>
          <a:stretch>
            <a:fillRect/>
          </a:stretch>
        </p:blipFill>
        <p:spPr>
          <a:xfrm>
            <a:off x="581190" y="1438449"/>
            <a:ext cx="8602139" cy="4608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3755627A-C034-E04C-BE6E-0EFC3489D0C2}"/>
              </a:ext>
            </a:extLst>
          </p:cNvPr>
          <p:cNvSpPr txBox="1"/>
          <p:nvPr/>
        </p:nvSpPr>
        <p:spPr>
          <a:xfrm>
            <a:off x="432619" y="659590"/>
            <a:ext cx="11277600"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LOGISTIC REGRESSION</a:t>
            </a:r>
          </a:p>
        </p:txBody>
      </p:sp>
      <p:pic>
        <p:nvPicPr>
          <p:cNvPr id="3" name="Picture 2">
            <a:extLst>
              <a:ext uri="{FF2B5EF4-FFF2-40B4-BE49-F238E27FC236}">
                <a16:creationId xmlns:a16="http://schemas.microsoft.com/office/drawing/2014/main" id="{DCF34374-0CFB-A68F-A439-C854D8D70F60}"/>
              </a:ext>
            </a:extLst>
          </p:cNvPr>
          <p:cNvPicPr>
            <a:picLocks noChangeAspect="1"/>
          </p:cNvPicPr>
          <p:nvPr/>
        </p:nvPicPr>
        <p:blipFill>
          <a:blip r:embed="rId3"/>
          <a:stretch>
            <a:fillRect/>
          </a:stretch>
        </p:blipFill>
        <p:spPr>
          <a:xfrm>
            <a:off x="6104136" y="3264310"/>
            <a:ext cx="5506674" cy="3038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379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81F0A5-4CF2-EE9A-1724-8A6D63100478}"/>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 name="Picture 5">
            <a:extLst>
              <a:ext uri="{FF2B5EF4-FFF2-40B4-BE49-F238E27FC236}">
                <a16:creationId xmlns:a16="http://schemas.microsoft.com/office/drawing/2014/main" id="{BFF60652-B45F-3569-1870-81D2F5D434B4}"/>
              </a:ext>
            </a:extLst>
          </p:cNvPr>
          <p:cNvPicPr>
            <a:picLocks noChangeAspect="1"/>
          </p:cNvPicPr>
          <p:nvPr/>
        </p:nvPicPr>
        <p:blipFill>
          <a:blip r:embed="rId2"/>
          <a:stretch>
            <a:fillRect/>
          </a:stretch>
        </p:blipFill>
        <p:spPr>
          <a:xfrm>
            <a:off x="452284" y="1269308"/>
            <a:ext cx="7414903" cy="4892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EEA4E185-20D7-3DBD-4ECB-0DCC1485C0C0}"/>
              </a:ext>
            </a:extLst>
          </p:cNvPr>
          <p:cNvSpPr txBox="1"/>
          <p:nvPr/>
        </p:nvSpPr>
        <p:spPr>
          <a:xfrm>
            <a:off x="452284" y="695788"/>
            <a:ext cx="11248103"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OPTIMIZATION</a:t>
            </a:r>
          </a:p>
        </p:txBody>
      </p:sp>
      <p:pic>
        <p:nvPicPr>
          <p:cNvPr id="3" name="Picture 2">
            <a:extLst>
              <a:ext uri="{FF2B5EF4-FFF2-40B4-BE49-F238E27FC236}">
                <a16:creationId xmlns:a16="http://schemas.microsoft.com/office/drawing/2014/main" id="{4F7F6C5A-E7C9-113D-EA70-9CD9E8092607}"/>
              </a:ext>
            </a:extLst>
          </p:cNvPr>
          <p:cNvPicPr>
            <a:picLocks noChangeAspect="1"/>
          </p:cNvPicPr>
          <p:nvPr/>
        </p:nvPicPr>
        <p:blipFill>
          <a:blip r:embed="rId3"/>
          <a:stretch>
            <a:fillRect/>
          </a:stretch>
        </p:blipFill>
        <p:spPr>
          <a:xfrm>
            <a:off x="5522095" y="3126659"/>
            <a:ext cx="5997872" cy="3297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9559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4" y="1458626"/>
            <a:ext cx="11029616" cy="987552"/>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team</a:t>
            </a:r>
          </a:p>
        </p:txBody>
      </p:sp>
      <p:graphicFrame>
        <p:nvGraphicFramePr>
          <p:cNvPr id="7" name="Content Placeholder 6" descr="Team placeholder ">
            <a:extLst>
              <a:ext uri="{FF2B5EF4-FFF2-40B4-BE49-F238E27FC236}">
                <a16:creationId xmlns:a16="http://schemas.microsoft.com/office/drawing/2014/main" id="{C1BEDA54-2DC6-4AC7-850A-41264E941ACD}"/>
              </a:ext>
            </a:extLst>
          </p:cNvPr>
          <p:cNvGraphicFramePr>
            <a:graphicFrameLocks noGrp="1"/>
          </p:cNvGraphicFramePr>
          <p:nvPr>
            <p:ph idx="1"/>
            <p:extLst>
              <p:ext uri="{D42A27DB-BD31-4B8C-83A1-F6EECF244321}">
                <p14:modId xmlns:p14="http://schemas.microsoft.com/office/powerpoint/2010/main" val="3812993779"/>
              </p:ext>
            </p:extLst>
          </p:nvPr>
        </p:nvGraphicFramePr>
        <p:xfrm>
          <a:off x="572562" y="2790127"/>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pic>
        <p:nvPicPr>
          <p:cNvPr id="8" name="Picture 7">
            <a:extLst>
              <a:ext uri="{FF2B5EF4-FFF2-40B4-BE49-F238E27FC236}">
                <a16:creationId xmlns:a16="http://schemas.microsoft.com/office/drawing/2014/main" id="{6B92F61E-0F0F-DCC8-4047-70C8938D7A98}"/>
              </a:ext>
            </a:extLst>
          </p:cNvPr>
          <p:cNvPicPr>
            <a:picLocks noChangeAspect="1"/>
          </p:cNvPicPr>
          <p:nvPr/>
        </p:nvPicPr>
        <p:blipFill>
          <a:blip r:embed="rId7"/>
          <a:stretch>
            <a:fillRect/>
          </a:stretch>
        </p:blipFill>
        <p:spPr>
          <a:xfrm>
            <a:off x="8691715" y="515923"/>
            <a:ext cx="2212873" cy="2102229"/>
          </a:xfrm>
          <a:prstGeom prst="rect">
            <a:avLst/>
          </a:prstGeom>
        </p:spPr>
      </p:pic>
      <p:pic>
        <p:nvPicPr>
          <p:cNvPr id="12" name="Picture 11">
            <a:extLst>
              <a:ext uri="{FF2B5EF4-FFF2-40B4-BE49-F238E27FC236}">
                <a16:creationId xmlns:a16="http://schemas.microsoft.com/office/drawing/2014/main" id="{FE7F014A-D866-1390-1D09-672540351FC6}"/>
              </a:ext>
            </a:extLst>
          </p:cNvPr>
          <p:cNvPicPr>
            <a:picLocks noChangeAspect="1"/>
          </p:cNvPicPr>
          <p:nvPr/>
        </p:nvPicPr>
        <p:blipFill>
          <a:blip r:embed="rId8"/>
          <a:stretch>
            <a:fillRect/>
          </a:stretch>
        </p:blipFill>
        <p:spPr>
          <a:xfrm>
            <a:off x="843904" y="623641"/>
            <a:ext cx="2463101" cy="1994511"/>
          </a:xfrm>
          <a:prstGeom prst="rect">
            <a:avLst/>
          </a:prstGeom>
        </p:spPr>
      </p:pic>
    </p:spTree>
    <p:extLst>
      <p:ext uri="{BB962C8B-B14F-4D97-AF65-F5344CB8AC3E}">
        <p14:creationId xmlns:p14="http://schemas.microsoft.com/office/powerpoint/2010/main" val="1508071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F62F73-DA02-B54E-F5B9-F1E3A91F7942}"/>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6" name="Picture 5">
            <a:extLst>
              <a:ext uri="{FF2B5EF4-FFF2-40B4-BE49-F238E27FC236}">
                <a16:creationId xmlns:a16="http://schemas.microsoft.com/office/drawing/2014/main" id="{9FDAE9A7-C0FF-F9DE-F074-5BFAE96C8D1C}"/>
              </a:ext>
            </a:extLst>
          </p:cNvPr>
          <p:cNvPicPr>
            <a:picLocks noChangeAspect="1"/>
          </p:cNvPicPr>
          <p:nvPr/>
        </p:nvPicPr>
        <p:blipFill>
          <a:blip r:embed="rId2"/>
          <a:stretch>
            <a:fillRect/>
          </a:stretch>
        </p:blipFill>
        <p:spPr>
          <a:xfrm>
            <a:off x="471948" y="1431294"/>
            <a:ext cx="7286148" cy="43500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61C32C5-2DEB-3559-828B-72E432ED44FC}"/>
              </a:ext>
            </a:extLst>
          </p:cNvPr>
          <p:cNvSpPr txBox="1"/>
          <p:nvPr/>
        </p:nvSpPr>
        <p:spPr>
          <a:xfrm>
            <a:off x="471948" y="727587"/>
            <a:ext cx="11307097"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DECISION TREE</a:t>
            </a:r>
          </a:p>
        </p:txBody>
      </p:sp>
      <p:pic>
        <p:nvPicPr>
          <p:cNvPr id="7" name="Picture 6">
            <a:extLst>
              <a:ext uri="{FF2B5EF4-FFF2-40B4-BE49-F238E27FC236}">
                <a16:creationId xmlns:a16="http://schemas.microsoft.com/office/drawing/2014/main" id="{04ADE57F-7819-A4EE-0315-D74D6B48C3BD}"/>
              </a:ext>
            </a:extLst>
          </p:cNvPr>
          <p:cNvPicPr>
            <a:picLocks noChangeAspect="1"/>
          </p:cNvPicPr>
          <p:nvPr/>
        </p:nvPicPr>
        <p:blipFill>
          <a:blip r:embed="rId3"/>
          <a:stretch>
            <a:fillRect/>
          </a:stretch>
        </p:blipFill>
        <p:spPr>
          <a:xfrm>
            <a:off x="6055349" y="3038169"/>
            <a:ext cx="5555461" cy="3286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7399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2D5A75-8063-B1D1-F9F5-57EA6ECD1F4F}"/>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6" name="Picture 5">
            <a:extLst>
              <a:ext uri="{FF2B5EF4-FFF2-40B4-BE49-F238E27FC236}">
                <a16:creationId xmlns:a16="http://schemas.microsoft.com/office/drawing/2014/main" id="{D0797F34-A1D3-429B-7058-C402A0052855}"/>
              </a:ext>
            </a:extLst>
          </p:cNvPr>
          <p:cNvPicPr>
            <a:picLocks noChangeAspect="1"/>
          </p:cNvPicPr>
          <p:nvPr/>
        </p:nvPicPr>
        <p:blipFill>
          <a:blip r:embed="rId2"/>
          <a:stretch>
            <a:fillRect/>
          </a:stretch>
        </p:blipFill>
        <p:spPr>
          <a:xfrm>
            <a:off x="229767" y="1439902"/>
            <a:ext cx="8247653" cy="4203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92151BA-9EF9-8C95-4B87-7264062DBBB4}"/>
              </a:ext>
            </a:extLst>
          </p:cNvPr>
          <p:cNvSpPr txBox="1"/>
          <p:nvPr/>
        </p:nvSpPr>
        <p:spPr>
          <a:xfrm>
            <a:off x="491613" y="776748"/>
            <a:ext cx="11267768"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RANDOM FOREST</a:t>
            </a:r>
          </a:p>
        </p:txBody>
      </p:sp>
      <p:pic>
        <p:nvPicPr>
          <p:cNvPr id="3" name="Picture 2">
            <a:extLst>
              <a:ext uri="{FF2B5EF4-FFF2-40B4-BE49-F238E27FC236}">
                <a16:creationId xmlns:a16="http://schemas.microsoft.com/office/drawing/2014/main" id="{624E65E2-ABA7-C0D8-C796-C3FF23E8F8B7}"/>
              </a:ext>
            </a:extLst>
          </p:cNvPr>
          <p:cNvPicPr>
            <a:picLocks noChangeAspect="1"/>
          </p:cNvPicPr>
          <p:nvPr/>
        </p:nvPicPr>
        <p:blipFill>
          <a:blip r:embed="rId3"/>
          <a:stretch>
            <a:fillRect/>
          </a:stretch>
        </p:blipFill>
        <p:spPr>
          <a:xfrm>
            <a:off x="5993629" y="3254477"/>
            <a:ext cx="5494496" cy="282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94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ADE282-B005-734E-0114-A9A5B2D328D3}"/>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6" name="Picture 5">
            <a:extLst>
              <a:ext uri="{FF2B5EF4-FFF2-40B4-BE49-F238E27FC236}">
                <a16:creationId xmlns:a16="http://schemas.microsoft.com/office/drawing/2014/main" id="{1908B5FC-4B41-C661-957C-5A2B6C3556D6}"/>
              </a:ext>
            </a:extLst>
          </p:cNvPr>
          <p:cNvPicPr>
            <a:picLocks noChangeAspect="1"/>
          </p:cNvPicPr>
          <p:nvPr/>
        </p:nvPicPr>
        <p:blipFill>
          <a:blip r:embed="rId2"/>
          <a:stretch>
            <a:fillRect/>
          </a:stretch>
        </p:blipFill>
        <p:spPr>
          <a:xfrm>
            <a:off x="194650" y="1376670"/>
            <a:ext cx="9167654" cy="4930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1F80311-D277-2624-B5F6-74409B037EF2}"/>
              </a:ext>
            </a:extLst>
          </p:cNvPr>
          <p:cNvSpPr txBox="1"/>
          <p:nvPr/>
        </p:nvSpPr>
        <p:spPr>
          <a:xfrm>
            <a:off x="452284" y="757084"/>
            <a:ext cx="1128743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GRADIENT BOOSTING</a:t>
            </a:r>
          </a:p>
        </p:txBody>
      </p:sp>
      <p:pic>
        <p:nvPicPr>
          <p:cNvPr id="3" name="Picture 2">
            <a:extLst>
              <a:ext uri="{FF2B5EF4-FFF2-40B4-BE49-F238E27FC236}">
                <a16:creationId xmlns:a16="http://schemas.microsoft.com/office/drawing/2014/main" id="{6920F778-2E58-3778-F873-52CFC4F754CF}"/>
              </a:ext>
            </a:extLst>
          </p:cNvPr>
          <p:cNvPicPr>
            <a:picLocks noChangeAspect="1"/>
          </p:cNvPicPr>
          <p:nvPr/>
        </p:nvPicPr>
        <p:blipFill>
          <a:blip r:embed="rId3"/>
          <a:stretch>
            <a:fillRect/>
          </a:stretch>
        </p:blipFill>
        <p:spPr>
          <a:xfrm>
            <a:off x="5978013" y="3264311"/>
            <a:ext cx="5632797" cy="3247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960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A7D11D-B300-1AD6-C3D4-2A619A70CFFB}"/>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6" name="Picture 5">
            <a:extLst>
              <a:ext uri="{FF2B5EF4-FFF2-40B4-BE49-F238E27FC236}">
                <a16:creationId xmlns:a16="http://schemas.microsoft.com/office/drawing/2014/main" id="{78B76FC0-1881-C0CD-C7A2-850EC488C5EC}"/>
              </a:ext>
            </a:extLst>
          </p:cNvPr>
          <p:cNvPicPr>
            <a:picLocks noChangeAspect="1"/>
          </p:cNvPicPr>
          <p:nvPr/>
        </p:nvPicPr>
        <p:blipFill>
          <a:blip r:embed="rId2"/>
          <a:stretch>
            <a:fillRect/>
          </a:stretch>
        </p:blipFill>
        <p:spPr>
          <a:xfrm>
            <a:off x="265471" y="1509952"/>
            <a:ext cx="7436142" cy="4581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1639F6A5-C334-C293-DA12-1F3CE964DBA2}"/>
              </a:ext>
            </a:extLst>
          </p:cNvPr>
          <p:cNvSpPr txBox="1"/>
          <p:nvPr/>
        </p:nvSpPr>
        <p:spPr>
          <a:xfrm>
            <a:off x="511277" y="766916"/>
            <a:ext cx="11228439"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SUPPORT VECTOR MACHINE</a:t>
            </a:r>
          </a:p>
        </p:txBody>
      </p:sp>
      <p:pic>
        <p:nvPicPr>
          <p:cNvPr id="3" name="Picture 2">
            <a:extLst>
              <a:ext uri="{FF2B5EF4-FFF2-40B4-BE49-F238E27FC236}">
                <a16:creationId xmlns:a16="http://schemas.microsoft.com/office/drawing/2014/main" id="{C41D35D9-318F-6783-0F6F-0C5BEFF21EB6}"/>
              </a:ext>
            </a:extLst>
          </p:cNvPr>
          <p:cNvPicPr>
            <a:picLocks noChangeAspect="1"/>
          </p:cNvPicPr>
          <p:nvPr/>
        </p:nvPicPr>
        <p:blipFill>
          <a:blip r:embed="rId3"/>
          <a:stretch>
            <a:fillRect/>
          </a:stretch>
        </p:blipFill>
        <p:spPr>
          <a:xfrm>
            <a:off x="6096000" y="3165987"/>
            <a:ext cx="5357324" cy="3359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2549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CEA258-46A0-CF23-59DA-695A328E6556}"/>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6" name="Picture 5">
            <a:extLst>
              <a:ext uri="{FF2B5EF4-FFF2-40B4-BE49-F238E27FC236}">
                <a16:creationId xmlns:a16="http://schemas.microsoft.com/office/drawing/2014/main" id="{8BFF45CF-8D97-AE82-2C8E-817DD22AFBFB}"/>
              </a:ext>
            </a:extLst>
          </p:cNvPr>
          <p:cNvPicPr>
            <a:picLocks noChangeAspect="1"/>
          </p:cNvPicPr>
          <p:nvPr/>
        </p:nvPicPr>
        <p:blipFill>
          <a:blip r:embed="rId2"/>
          <a:stretch>
            <a:fillRect/>
          </a:stretch>
        </p:blipFill>
        <p:spPr>
          <a:xfrm>
            <a:off x="235974" y="668595"/>
            <a:ext cx="7316834" cy="5937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562A630-A48B-3C0D-9E65-26FAD2E4DB76}"/>
              </a:ext>
            </a:extLst>
          </p:cNvPr>
          <p:cNvPicPr>
            <a:picLocks noChangeAspect="1"/>
          </p:cNvPicPr>
          <p:nvPr/>
        </p:nvPicPr>
        <p:blipFill>
          <a:blip r:embed="rId3"/>
          <a:stretch>
            <a:fillRect/>
          </a:stretch>
        </p:blipFill>
        <p:spPr>
          <a:xfrm>
            <a:off x="5324648" y="3547521"/>
            <a:ext cx="6631378" cy="2795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A0EF1FB-71E6-787C-35C2-DAED031A7BC7}"/>
              </a:ext>
            </a:extLst>
          </p:cNvPr>
          <p:cNvSpPr txBox="1"/>
          <p:nvPr/>
        </p:nvSpPr>
        <p:spPr>
          <a:xfrm>
            <a:off x="7488137" y="1797287"/>
            <a:ext cx="410005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OPTIMIZATION</a:t>
            </a:r>
          </a:p>
        </p:txBody>
      </p:sp>
    </p:spTree>
    <p:extLst>
      <p:ext uri="{BB962C8B-B14F-4D97-AF65-F5344CB8AC3E}">
        <p14:creationId xmlns:p14="http://schemas.microsoft.com/office/powerpoint/2010/main" val="339913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A90854-6EE2-A0A5-E5F9-F052480FD5B4}"/>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6" name="Picture 5">
            <a:extLst>
              <a:ext uri="{FF2B5EF4-FFF2-40B4-BE49-F238E27FC236}">
                <a16:creationId xmlns:a16="http://schemas.microsoft.com/office/drawing/2014/main" id="{D756199F-8825-868B-A238-27FD4C263AAB}"/>
              </a:ext>
            </a:extLst>
          </p:cNvPr>
          <p:cNvPicPr>
            <a:picLocks noChangeAspect="1"/>
          </p:cNvPicPr>
          <p:nvPr/>
        </p:nvPicPr>
        <p:blipFill>
          <a:blip r:embed="rId2"/>
          <a:stretch>
            <a:fillRect/>
          </a:stretch>
        </p:blipFill>
        <p:spPr>
          <a:xfrm>
            <a:off x="265470" y="1322367"/>
            <a:ext cx="6778925" cy="5029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EF0A9AD8-FA12-5A2D-B331-0F51F78B3B37}"/>
              </a:ext>
            </a:extLst>
          </p:cNvPr>
          <p:cNvSpPr txBox="1"/>
          <p:nvPr/>
        </p:nvSpPr>
        <p:spPr>
          <a:xfrm>
            <a:off x="422787" y="661495"/>
            <a:ext cx="1128743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K NEAREST NEIGHBORS</a:t>
            </a:r>
          </a:p>
        </p:txBody>
      </p:sp>
      <p:pic>
        <p:nvPicPr>
          <p:cNvPr id="3" name="Picture 2">
            <a:extLst>
              <a:ext uri="{FF2B5EF4-FFF2-40B4-BE49-F238E27FC236}">
                <a16:creationId xmlns:a16="http://schemas.microsoft.com/office/drawing/2014/main" id="{85842524-0D69-B168-0FDA-DA557B060C5D}"/>
              </a:ext>
            </a:extLst>
          </p:cNvPr>
          <p:cNvPicPr>
            <a:picLocks noChangeAspect="1"/>
          </p:cNvPicPr>
          <p:nvPr/>
        </p:nvPicPr>
        <p:blipFill>
          <a:blip r:embed="rId3"/>
          <a:stretch>
            <a:fillRect/>
          </a:stretch>
        </p:blipFill>
        <p:spPr>
          <a:xfrm>
            <a:off x="5594971" y="3751672"/>
            <a:ext cx="5701010" cy="2854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9578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997FB8-8E28-7772-5530-F7226521A26D}"/>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6" name="Picture 5">
            <a:extLst>
              <a:ext uri="{FF2B5EF4-FFF2-40B4-BE49-F238E27FC236}">
                <a16:creationId xmlns:a16="http://schemas.microsoft.com/office/drawing/2014/main" id="{1B9F4BA7-FED3-2BB6-07CD-0A7AC4B5F21D}"/>
              </a:ext>
            </a:extLst>
          </p:cNvPr>
          <p:cNvPicPr>
            <a:picLocks noChangeAspect="1"/>
          </p:cNvPicPr>
          <p:nvPr/>
        </p:nvPicPr>
        <p:blipFill>
          <a:blip r:embed="rId2"/>
          <a:stretch>
            <a:fillRect/>
          </a:stretch>
        </p:blipFill>
        <p:spPr>
          <a:xfrm>
            <a:off x="865239" y="1129874"/>
            <a:ext cx="10422193" cy="4580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07204C1D-2C3F-AF3B-B24B-432B1CA20922}"/>
              </a:ext>
            </a:extLst>
          </p:cNvPr>
          <p:cNvSpPr txBox="1"/>
          <p:nvPr/>
        </p:nvSpPr>
        <p:spPr>
          <a:xfrm>
            <a:off x="442451" y="678426"/>
            <a:ext cx="11307097"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EXPORTING RESULTS TO EXCEL FILE</a:t>
            </a:r>
          </a:p>
        </p:txBody>
      </p:sp>
    </p:spTree>
    <p:extLst>
      <p:ext uri="{BB962C8B-B14F-4D97-AF65-F5344CB8AC3E}">
        <p14:creationId xmlns:p14="http://schemas.microsoft.com/office/powerpoint/2010/main" val="275732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441960" y="590005"/>
            <a:ext cx="7163992" cy="619292"/>
          </a:xfrm>
        </p:spPr>
        <p:txBody>
          <a:bodyPr>
            <a:no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441960" y="1209296"/>
            <a:ext cx="7285317" cy="5182359"/>
          </a:xfrm>
        </p:spPr>
        <p:txBody>
          <a:bodyPr>
            <a:normAutofit lnSpcReduction="10000"/>
          </a:bodyPr>
          <a:lstStyle/>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As it is rightly said, ‘Health is Wealth’. We have realized this fact in the pandemic time after witnessing the brute effects of Covid-19 on people of all age groups. Apart from this, another major contributor to the death rate is heart related diseases.</a:t>
            </a:r>
          </a:p>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Located in the chest region of the body, the heart beats at around 80 times per minute. Even though it is just the size of an average human fist, it is the strongest muscle which continuously to pump blood to the body organs, even at rest. </a:t>
            </a:r>
          </a:p>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Heart diseases have been known to take a major toll of people’s lives. As a layman, we may feel that the common factors for heart related diseases are cardiac arrest or blockages. But the dataset under analysis describes multiple different medical parameters associated with the heart and their typical values. We will be analyzing the relationships between them and study the implications of changes in those parameters. In this project, we will be incorporating most trending and powerful tool namely Excel, </a:t>
            </a:r>
            <a:r>
              <a:rPr lang="en-US" i="1" dirty="0" err="1">
                <a:latin typeface="Calibri" panose="020F0502020204030204" pitchFamily="34" charset="0"/>
                <a:ea typeface="Calibri" panose="020F0502020204030204" pitchFamily="34" charset="0"/>
                <a:cs typeface="Calibri" panose="020F0502020204030204" pitchFamily="34" charset="0"/>
              </a:rPr>
              <a:t>Sql</a:t>
            </a:r>
            <a:r>
              <a:rPr lang="en-US" i="1" dirty="0">
                <a:latin typeface="Calibri" panose="020F0502020204030204" pitchFamily="34" charset="0"/>
                <a:ea typeface="Calibri" panose="020F0502020204030204" pitchFamily="34" charset="0"/>
                <a:cs typeface="Calibri" panose="020F0502020204030204" pitchFamily="34" charset="0"/>
              </a:rPr>
              <a:t>, Tableau and Python.</a:t>
            </a:r>
            <a:endParaRPr lang="en-US" i="1" kern="1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a:t>
            </a:r>
          </a:p>
        </p:txBody>
      </p:sp>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046720" y="640080"/>
            <a:ext cx="3703320" cy="5751576"/>
          </a:xfrm>
        </p:spPr>
      </p:pic>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871E1C-7E88-929F-8CEF-E825E93C9B50}"/>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6" name="TextBox 5">
            <a:extLst>
              <a:ext uri="{FF2B5EF4-FFF2-40B4-BE49-F238E27FC236}">
                <a16:creationId xmlns:a16="http://schemas.microsoft.com/office/drawing/2014/main" id="{E3043E88-4FF5-7B48-D3FB-8DA077A295C0}"/>
              </a:ext>
            </a:extLst>
          </p:cNvPr>
          <p:cNvSpPr txBox="1"/>
          <p:nvPr/>
        </p:nvSpPr>
        <p:spPr>
          <a:xfrm>
            <a:off x="1415845" y="1936056"/>
            <a:ext cx="9142455" cy="3010119"/>
          </a:xfrm>
          <a:prstGeom prst="rect">
            <a:avLst/>
          </a:prstGeom>
          <a:noFill/>
        </p:spPr>
        <p:txBody>
          <a:bodyPr wrap="square">
            <a:spAutoFit/>
          </a:bodyPr>
          <a:lstStyle/>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Q1. What role does age play in the development and occurrence of heart diseases?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Q2. What is the correlation between the type of chest pain and gender?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Q3. How does the levels of cholesterol is changing with gender?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Q4. Does angina while exercising implies higher probability of chest pain?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Q5. What are the patterns of Thalassemia occurrence in relation to gender for the Normal, Fixed, and Reversible types of the disorder?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Q6. How does the slope of the peak exercise ST segment affect the ST depression?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Q7. What were the observed results during a fluoroscopy procedure?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D64253A-25DE-1778-55DB-FC85E31C8BBE}"/>
              </a:ext>
            </a:extLst>
          </p:cNvPr>
          <p:cNvSpPr txBox="1"/>
          <p:nvPr/>
        </p:nvSpPr>
        <p:spPr>
          <a:xfrm>
            <a:off x="471949" y="835742"/>
            <a:ext cx="11228438" cy="707886"/>
          </a:xfrm>
          <a:prstGeom prst="rect">
            <a:avLst/>
          </a:prstGeom>
          <a:noFill/>
        </p:spPr>
        <p:txBody>
          <a:bodyPr wrap="square" rtlCol="0">
            <a:spAutoFit/>
          </a:bodyPr>
          <a:lstStyle/>
          <a:p>
            <a:pPr algn="ctr"/>
            <a:r>
              <a:rPr lang="en-US" sz="4000" b="1" dirty="0"/>
              <a:t>Questions</a:t>
            </a:r>
          </a:p>
        </p:txBody>
      </p:sp>
    </p:spTree>
    <p:extLst>
      <p:ext uri="{BB962C8B-B14F-4D97-AF65-F5344CB8AC3E}">
        <p14:creationId xmlns:p14="http://schemas.microsoft.com/office/powerpoint/2010/main" val="434278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23DEC3-B09F-BA75-5AA6-3EC380122661}"/>
              </a:ext>
            </a:extLst>
          </p:cNvPr>
          <p:cNvSpPr txBox="1"/>
          <p:nvPr/>
        </p:nvSpPr>
        <p:spPr>
          <a:xfrm>
            <a:off x="629265" y="1504335"/>
            <a:ext cx="8514736" cy="3970318"/>
          </a:xfrm>
          <a:prstGeom prst="rect">
            <a:avLst/>
          </a:prstGeom>
          <a:noFill/>
        </p:spPr>
        <p:txBody>
          <a:bodyPr wrap="square">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 Objective: </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The dataset contains the records for the patients and their medical parameters details and the target variable whether they will suffer from heart disease or not. </a:t>
            </a:r>
          </a:p>
          <a:p>
            <a:r>
              <a:rPr lang="en-US" i="1" dirty="0">
                <a:latin typeface="Calibri" panose="020F0502020204030204" pitchFamily="34" charset="0"/>
                <a:ea typeface="Calibri" panose="020F0502020204030204" pitchFamily="34" charset="0"/>
                <a:cs typeface="Calibri" panose="020F0502020204030204" pitchFamily="34" charset="0"/>
              </a:rPr>
              <a:t>• The aim of this project is to use the given data and perform machine learning and data analysis to infer key metrics and patterns in the dataset. In addition to this, different visualizations are developed to depict meaningful relationships.   </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 Benefits:</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 The data analysis will reveal some common and unique patterns in the dataset related to   the medical parameters.</a:t>
            </a:r>
          </a:p>
          <a:p>
            <a:r>
              <a:rPr lang="en-US" i="1" dirty="0">
                <a:latin typeface="Calibri" panose="020F0502020204030204" pitchFamily="34" charset="0"/>
                <a:ea typeface="Calibri" panose="020F0502020204030204" pitchFamily="34" charset="0"/>
                <a:cs typeface="Calibri" panose="020F0502020204030204" pitchFamily="34" charset="0"/>
              </a:rPr>
              <a:t> • Data visualizations will enhance the understanding of the effect of the high or low of these features on the chances of heart rate and give a better chance of prediction.</a:t>
            </a:r>
          </a:p>
        </p:txBody>
      </p:sp>
      <p:sp>
        <p:nvSpPr>
          <p:cNvPr id="7" name="TextBox 6">
            <a:extLst>
              <a:ext uri="{FF2B5EF4-FFF2-40B4-BE49-F238E27FC236}">
                <a16:creationId xmlns:a16="http://schemas.microsoft.com/office/drawing/2014/main" id="{A09A2CE9-31B1-701A-045E-09C2F120DE40}"/>
              </a:ext>
            </a:extLst>
          </p:cNvPr>
          <p:cNvSpPr txBox="1"/>
          <p:nvPr/>
        </p:nvSpPr>
        <p:spPr>
          <a:xfrm>
            <a:off x="462116" y="825910"/>
            <a:ext cx="8249265"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OBJECTIVE AND BENEFITS</a:t>
            </a:r>
          </a:p>
        </p:txBody>
      </p:sp>
      <p:pic>
        <p:nvPicPr>
          <p:cNvPr id="9" name="Picture 8">
            <a:extLst>
              <a:ext uri="{FF2B5EF4-FFF2-40B4-BE49-F238E27FC236}">
                <a16:creationId xmlns:a16="http://schemas.microsoft.com/office/drawing/2014/main" id="{8D4DE4B0-8B9F-29CD-9AD9-170371EB5289}"/>
              </a:ext>
            </a:extLst>
          </p:cNvPr>
          <p:cNvPicPr>
            <a:picLocks noChangeAspect="1"/>
          </p:cNvPicPr>
          <p:nvPr/>
        </p:nvPicPr>
        <p:blipFill>
          <a:blip r:embed="rId2"/>
          <a:stretch>
            <a:fillRect/>
          </a:stretch>
        </p:blipFill>
        <p:spPr>
          <a:xfrm>
            <a:off x="9320981" y="1062245"/>
            <a:ext cx="2466975" cy="2466975"/>
          </a:xfrm>
          <a:prstGeom prst="rect">
            <a:avLst/>
          </a:prstGeom>
        </p:spPr>
      </p:pic>
      <p:sp>
        <p:nvSpPr>
          <p:cNvPr id="10" name="TextBox 9">
            <a:extLst>
              <a:ext uri="{FF2B5EF4-FFF2-40B4-BE49-F238E27FC236}">
                <a16:creationId xmlns:a16="http://schemas.microsoft.com/office/drawing/2014/main" id="{67119C02-B600-A3D8-CACC-3BC3C2990AA5}"/>
              </a:ext>
            </a:extLst>
          </p:cNvPr>
          <p:cNvSpPr txBox="1"/>
          <p:nvPr/>
        </p:nvSpPr>
        <p:spPr>
          <a:xfrm>
            <a:off x="11286511" y="6489516"/>
            <a:ext cx="727587" cy="230832"/>
          </a:xfrm>
          <a:prstGeom prst="rect">
            <a:avLst/>
          </a:prstGeom>
          <a:noFill/>
        </p:spPr>
        <p:txBody>
          <a:bodyPr wrap="square" rtlCol="0">
            <a:spAutoFit/>
          </a:bodyPr>
          <a:lstStyle/>
          <a:p>
            <a:r>
              <a:rPr lang="en-US" sz="900" dirty="0"/>
              <a:t>4</a:t>
            </a:r>
          </a:p>
        </p:txBody>
      </p:sp>
      <p:pic>
        <p:nvPicPr>
          <p:cNvPr id="12" name="Picture 11">
            <a:extLst>
              <a:ext uri="{FF2B5EF4-FFF2-40B4-BE49-F238E27FC236}">
                <a16:creationId xmlns:a16="http://schemas.microsoft.com/office/drawing/2014/main" id="{37469FF4-BE1B-9DF9-66CE-A9A4AB9F700A}"/>
              </a:ext>
            </a:extLst>
          </p:cNvPr>
          <p:cNvPicPr>
            <a:picLocks noChangeAspect="1"/>
          </p:cNvPicPr>
          <p:nvPr/>
        </p:nvPicPr>
        <p:blipFill>
          <a:blip r:embed="rId3"/>
          <a:stretch>
            <a:fillRect/>
          </a:stretch>
        </p:blipFill>
        <p:spPr>
          <a:xfrm>
            <a:off x="9320981" y="3809218"/>
            <a:ext cx="2371725" cy="2400300"/>
          </a:xfrm>
          <a:prstGeom prst="rect">
            <a:avLst/>
          </a:prstGeom>
        </p:spPr>
      </p:pic>
    </p:spTree>
    <p:extLst>
      <p:ext uri="{BB962C8B-B14F-4D97-AF65-F5344CB8AC3E}">
        <p14:creationId xmlns:p14="http://schemas.microsoft.com/office/powerpoint/2010/main" val="401973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E637-6C9C-485F-AF41-E8410EC71E3F}"/>
              </a:ext>
            </a:extLst>
          </p:cNvPr>
          <p:cNvSpPr>
            <a:spLocks noGrp="1"/>
          </p:cNvSpPr>
          <p:nvPr>
            <p:ph type="title"/>
          </p:nvPr>
        </p:nvSpPr>
        <p:spPr>
          <a:xfrm>
            <a:off x="550608" y="901360"/>
            <a:ext cx="11060202" cy="696517"/>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Timeline</a:t>
            </a:r>
          </a:p>
        </p:txBody>
      </p:sp>
      <p:sp>
        <p:nvSpPr>
          <p:cNvPr id="6" name="Slide Number Placeholder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a:lstStyle/>
          <a:p>
            <a:fld id="{3A98EE3D-8CD1-4C3F-BD1C-C98C9596463C}" type="slidenum">
              <a:rPr lang="en-US" smtClean="0"/>
              <a:pPr/>
              <a:t>6</a:t>
            </a:fld>
            <a:endParaRPr lang="en-US" dirty="0"/>
          </a:p>
        </p:txBody>
      </p:sp>
      <p:graphicFrame>
        <p:nvGraphicFramePr>
          <p:cNvPr id="13" name="Content Placeholder 6" descr="Timeline placeholder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3723768191"/>
              </p:ext>
            </p:extLst>
          </p:nvPr>
        </p:nvGraphicFramePr>
        <p:xfrm>
          <a:off x="841247" y="1828800"/>
          <a:ext cx="10564171" cy="472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8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6141-0D34-5F46-B8F1-0D704036728A}"/>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BB7BC46-CA36-5B49-2CD9-680ACC3E1CF3}"/>
              </a:ext>
            </a:extLst>
          </p:cNvPr>
          <p:cNvSpPr>
            <a:spLocks noGrp="1"/>
          </p:cNvSpPr>
          <p:nvPr>
            <p:ph idx="1"/>
          </p:nvPr>
        </p:nvSpPr>
        <p:spPr/>
        <p:txBody>
          <a:bodyPr/>
          <a:lstStyle/>
          <a:p>
            <a:r>
              <a:rPr lang="en-US" dirty="0"/>
              <a:t> </a:t>
            </a:r>
          </a:p>
        </p:txBody>
      </p:sp>
      <p:sp>
        <p:nvSpPr>
          <p:cNvPr id="6" name="Slide Number Placeholder 5">
            <a:extLst>
              <a:ext uri="{FF2B5EF4-FFF2-40B4-BE49-F238E27FC236}">
                <a16:creationId xmlns:a16="http://schemas.microsoft.com/office/drawing/2014/main" id="{B8703221-3398-DE88-DE80-BAF90AC7986C}"/>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12" name="Title 1">
            <a:extLst>
              <a:ext uri="{FF2B5EF4-FFF2-40B4-BE49-F238E27FC236}">
                <a16:creationId xmlns:a16="http://schemas.microsoft.com/office/drawing/2014/main" id="{31DAC60A-09F0-B656-D7CC-E79E924D21DF}"/>
              </a:ext>
            </a:extLst>
          </p:cNvPr>
          <p:cNvSpPr txBox="1">
            <a:spLocks/>
          </p:cNvSpPr>
          <p:nvPr/>
        </p:nvSpPr>
        <p:spPr>
          <a:xfrm>
            <a:off x="581192" y="1150374"/>
            <a:ext cx="11029616" cy="56869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Timeline</a:t>
            </a:r>
          </a:p>
        </p:txBody>
      </p:sp>
      <p:sp>
        <p:nvSpPr>
          <p:cNvPr id="15" name="Slide Number Placeholder 5">
            <a:extLst>
              <a:ext uri="{FF2B5EF4-FFF2-40B4-BE49-F238E27FC236}">
                <a16:creationId xmlns:a16="http://schemas.microsoft.com/office/drawing/2014/main" id="{92A0B3FC-E949-4E3F-B647-BB1322F55565}"/>
              </a:ext>
            </a:extLst>
          </p:cNvPr>
          <p:cNvSpPr txBox="1">
            <a:spLocks/>
          </p:cNvSpPr>
          <p:nvPr/>
        </p:nvSpPr>
        <p:spPr>
          <a:xfrm>
            <a:off x="10558300" y="6423914"/>
            <a:ext cx="105251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7</a:t>
            </a:fld>
            <a:endParaRPr lang="en-US" dirty="0"/>
          </a:p>
        </p:txBody>
      </p:sp>
      <p:graphicFrame>
        <p:nvGraphicFramePr>
          <p:cNvPr id="16" name="Content Placeholder 6" descr="Timeline placeholder ">
            <a:extLst>
              <a:ext uri="{FF2B5EF4-FFF2-40B4-BE49-F238E27FC236}">
                <a16:creationId xmlns:a16="http://schemas.microsoft.com/office/drawing/2014/main" id="{F90527FD-05F3-F340-3944-DB9A6D1F29C0}"/>
              </a:ext>
            </a:extLst>
          </p:cNvPr>
          <p:cNvGraphicFramePr>
            <a:graphicFrameLocks/>
          </p:cNvGraphicFramePr>
          <p:nvPr>
            <p:extLst>
              <p:ext uri="{D42A27DB-BD31-4B8C-83A1-F6EECF244321}">
                <p14:modId xmlns:p14="http://schemas.microsoft.com/office/powerpoint/2010/main" val="3843019570"/>
              </p:ext>
            </p:extLst>
          </p:nvPr>
        </p:nvGraphicFramePr>
        <p:xfrm>
          <a:off x="501446" y="1719072"/>
          <a:ext cx="11218606" cy="470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09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B10244-CD71-A9B8-E28C-F872A0E266A5}"/>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5" name="TextBox 4">
            <a:extLst>
              <a:ext uri="{FF2B5EF4-FFF2-40B4-BE49-F238E27FC236}">
                <a16:creationId xmlns:a16="http://schemas.microsoft.com/office/drawing/2014/main" id="{A04A4EB7-FB39-C2EF-4F54-B745A23B132F}"/>
              </a:ext>
            </a:extLst>
          </p:cNvPr>
          <p:cNvSpPr txBox="1"/>
          <p:nvPr/>
        </p:nvSpPr>
        <p:spPr>
          <a:xfrm>
            <a:off x="422787" y="698090"/>
            <a:ext cx="11326761"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STEPS FOLLOWED</a:t>
            </a:r>
          </a:p>
        </p:txBody>
      </p:sp>
      <p:sp>
        <p:nvSpPr>
          <p:cNvPr id="7" name="TextBox 6">
            <a:extLst>
              <a:ext uri="{FF2B5EF4-FFF2-40B4-BE49-F238E27FC236}">
                <a16:creationId xmlns:a16="http://schemas.microsoft.com/office/drawing/2014/main" id="{41F1E9E4-35E7-FD8E-A9FE-3C8F51A1D4E5}"/>
              </a:ext>
            </a:extLst>
          </p:cNvPr>
          <p:cNvSpPr txBox="1"/>
          <p:nvPr/>
        </p:nvSpPr>
        <p:spPr>
          <a:xfrm>
            <a:off x="442452" y="1221310"/>
            <a:ext cx="11326761" cy="5078313"/>
          </a:xfrm>
          <a:prstGeom prst="rect">
            <a:avLst/>
          </a:prstGeom>
          <a:noFill/>
        </p:spPr>
        <p:txBody>
          <a:bodyPr wrap="square">
            <a:spAutoFit/>
          </a:bodyPr>
          <a:lstStyle/>
          <a:p>
            <a:r>
              <a:rPr lang="en-US" b="1" i="1" dirty="0">
                <a:latin typeface="Calibri" panose="020F0502020204030204" pitchFamily="34" charset="0"/>
                <a:ea typeface="Calibri" panose="020F0502020204030204" pitchFamily="34" charset="0"/>
                <a:cs typeface="Calibri" panose="020F0502020204030204" pitchFamily="34" charset="0"/>
              </a:rPr>
              <a:t>1) Data Extraction: </a:t>
            </a:r>
            <a:r>
              <a:rPr lang="en-US" i="1" dirty="0">
                <a:latin typeface="Calibri" panose="020F0502020204030204" pitchFamily="34" charset="0"/>
                <a:ea typeface="Calibri" panose="020F0502020204030204" pitchFamily="34" charset="0"/>
                <a:cs typeface="Calibri" panose="020F0502020204030204" pitchFamily="34" charset="0"/>
              </a:rPr>
              <a:t>This step involves extracting the data from different sources relevant to the problem statement or obtaining data from the client.</a:t>
            </a:r>
          </a:p>
          <a:p>
            <a:r>
              <a:rPr lang="en-US" i="1" dirty="0">
                <a:latin typeface="Calibri" panose="020F0502020204030204" pitchFamily="34" charset="0"/>
                <a:ea typeface="Calibri" panose="020F0502020204030204" pitchFamily="34" charset="0"/>
                <a:cs typeface="Calibri" panose="020F0502020204030204" pitchFamily="34" charset="0"/>
              </a:rPr>
              <a:t> </a:t>
            </a:r>
          </a:p>
          <a:p>
            <a:r>
              <a:rPr lang="en-US" b="1" i="1" dirty="0">
                <a:latin typeface="Calibri" panose="020F0502020204030204" pitchFamily="34" charset="0"/>
                <a:ea typeface="Calibri" panose="020F0502020204030204" pitchFamily="34" charset="0"/>
                <a:cs typeface="Calibri" panose="020F0502020204030204" pitchFamily="34" charset="0"/>
              </a:rPr>
              <a:t>2) Data Preprocessing:</a:t>
            </a:r>
            <a:r>
              <a:rPr lang="en-US" i="1" dirty="0">
                <a:latin typeface="Calibri" panose="020F0502020204030204" pitchFamily="34" charset="0"/>
                <a:ea typeface="Calibri" panose="020F0502020204030204" pitchFamily="34" charset="0"/>
                <a:cs typeface="Calibri" panose="020F0502020204030204" pitchFamily="34" charset="0"/>
              </a:rPr>
              <a:t> Once the raw data is obtained, we need to ensure that the data is free from errors. We perform Exploratory Data Analysis followed by Data Cleaning which involves imputing missing values, removing duplicates, finding anomalies or outliers and treating them. </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3) Data Exporting: </a:t>
            </a:r>
            <a:r>
              <a:rPr lang="en-US" i="1" dirty="0">
                <a:latin typeface="Calibri" panose="020F0502020204030204" pitchFamily="34" charset="0"/>
                <a:ea typeface="Calibri" panose="020F0502020204030204" pitchFamily="34" charset="0"/>
                <a:cs typeface="Calibri" panose="020F0502020204030204" pitchFamily="34" charset="0"/>
              </a:rPr>
              <a:t>The preprocessed data is exported to a .csv file to be used for analysis. </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4) Data Loading and Modification: </a:t>
            </a:r>
            <a:r>
              <a:rPr lang="en-US" i="1" dirty="0">
                <a:latin typeface="Calibri" panose="020F0502020204030204" pitchFamily="34" charset="0"/>
                <a:ea typeface="Calibri" panose="020F0502020204030204" pitchFamily="34" charset="0"/>
                <a:cs typeface="Calibri" panose="020F0502020204030204" pitchFamily="34" charset="0"/>
              </a:rPr>
              <a:t>The preprocessed data in .csv file is loaded into SQL, added some columns and then linked it into  the Tableau Desktop for analysis purpose and modified for simplicity purpose. </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5) Data Analysis: </a:t>
            </a:r>
            <a:r>
              <a:rPr lang="en-US" i="1" dirty="0">
                <a:latin typeface="Calibri" panose="020F0502020204030204" pitchFamily="34" charset="0"/>
                <a:ea typeface="Calibri" panose="020F0502020204030204" pitchFamily="34" charset="0"/>
                <a:cs typeface="Calibri" panose="020F0502020204030204" pitchFamily="34" charset="0"/>
              </a:rPr>
              <a:t>Once the data is loaded, we perform the data analysis using Tableau features and store the visualizations in Tableau worksheets.</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6) Machine Learning: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Developed predictive models for heart disease diagnosis and then assessed the performance of predictive models.</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640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449581" y="4322102"/>
            <a:ext cx="11125160" cy="2216350"/>
          </a:xfrm>
        </p:spPr>
        <p:txBody>
          <a:bodyPr>
            <a:normAutofit/>
          </a:bodyPr>
          <a:lstStyle/>
          <a:p>
            <a:pPr marL="0" marR="0" algn="ctr">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A54FFD87-66A1-71BD-CB63-0D18F54B81C4}"/>
              </a:ext>
            </a:extLst>
          </p:cNvPr>
          <p:cNvPicPr>
            <a:picLocks noGrp="1" noChangeAspect="1"/>
          </p:cNvPicPr>
          <p:nvPr>
            <p:ph type="pic" sz="quarter" idx="13"/>
          </p:nvPr>
        </p:nvPicPr>
        <p:blipFill>
          <a:blip r:embed="rId2"/>
          <a:srcRect t="21960" b="21960"/>
          <a:stretch>
            <a:fillRect/>
          </a:stretch>
        </p:blipFill>
        <p:spPr>
          <a:xfrm>
            <a:off x="4513006" y="3046526"/>
            <a:ext cx="7482348" cy="3226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9282F406-F06A-1474-5D79-572F83E79F1B}"/>
              </a:ext>
            </a:extLst>
          </p:cNvPr>
          <p:cNvPicPr>
            <a:picLocks noChangeAspect="1"/>
          </p:cNvPicPr>
          <p:nvPr/>
        </p:nvPicPr>
        <p:blipFill>
          <a:blip r:embed="rId3"/>
          <a:stretch>
            <a:fillRect/>
          </a:stretch>
        </p:blipFill>
        <p:spPr>
          <a:xfrm>
            <a:off x="449581" y="842534"/>
            <a:ext cx="8317789" cy="4060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184164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70C9DA-ADC8-49D9-B223-6D54C6FB7B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2674</TotalTime>
  <Words>1507</Words>
  <Application>Microsoft Office PowerPoint</Application>
  <PresentationFormat>Widescreen</PresentationFormat>
  <Paragraphs>131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MT</vt:lpstr>
      <vt:lpstr>source-serif-pro</vt:lpstr>
      <vt:lpstr>Wingdings 2</vt:lpstr>
      <vt:lpstr>DividendVTI</vt:lpstr>
      <vt:lpstr>"Exploring the Factors and Predictive Models for Heart Disease: A Comprehensive Analysis Using a Heart Disease Dataset"</vt:lpstr>
      <vt:lpstr>team</vt:lpstr>
      <vt:lpstr>PROBLEM STATEMENT</vt:lpstr>
      <vt:lpstr>PowerPoint Presentation</vt:lpstr>
      <vt:lpstr>PowerPoint Presentation</vt:lpstr>
      <vt:lpstr>Timeline</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Factors and Predictive Models for Heart Disease: A Comprehensive Analysis Using a Heart Disease Dataset"</dc:title>
  <dc:creator>Amrit Saini</dc:creator>
  <cp:lastModifiedBy>Amrit Saini</cp:lastModifiedBy>
  <cp:revision>10</cp:revision>
  <dcterms:created xsi:type="dcterms:W3CDTF">2023-07-10T14:01:15Z</dcterms:created>
  <dcterms:modified xsi:type="dcterms:W3CDTF">2023-11-07T22:35:25Z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